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78" r:id="rId12"/>
    <p:sldId id="279" r:id="rId13"/>
    <p:sldId id="280" r:id="rId14"/>
    <p:sldId id="282" r:id="rId15"/>
    <p:sldId id="284" r:id="rId16"/>
    <p:sldId id="285" r:id="rId17"/>
    <p:sldId id="283" r:id="rId18"/>
  </p:sldIdLst>
  <p:sldSz cx="18288000" cy="10287000"/>
  <p:notesSz cx="6858000" cy="9144000"/>
  <p:embeddedFontLst>
    <p:embeddedFont>
      <p:font typeface="NanumGothic" panose="020D0604000000000000" pitchFamily="34" charset="-127"/>
      <p:regular r:id="rId19"/>
      <p:bold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Gmarket Sans Bold" panose="020F0702030404030204" pitchFamily="34" charset="0"/>
      <p:bold r:id="rId23"/>
    </p:embeddedFont>
    <p:embeddedFont>
      <p:font typeface="Gmarket Sans Medium" panose="020F0702030404030204" pitchFamily="34" charset="0"/>
      <p:regular r:id="rId23"/>
      <p:bold r:id="rId24"/>
    </p:embeddedFont>
    <p:embeddedFont>
      <p:font typeface="NanumSquare ExtraBold" panose="020F0502020204030204" pitchFamily="34" charset="0"/>
      <p:regular r:id="rId25"/>
      <p:bold r:id="rId23"/>
      <p:italic r:id="rId26"/>
      <p:boldItalic r:id="rId27"/>
    </p:embeddedFont>
    <p:embeddedFont>
      <p:font typeface="SpoqaHanSans-Bold" panose="020F0702030404030204" pitchFamily="34" charset="0"/>
      <p:bold r:id="rId23"/>
    </p:embeddedFont>
    <p:embeddedFont>
      <p:font typeface="SpoqaHanSans-Light" panose="020F07020304040A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F7D"/>
    <a:srgbClr val="F8F8F9"/>
    <a:srgbClr val="FFFFFF"/>
    <a:srgbClr val="A8FFCA"/>
    <a:srgbClr val="D3FEEE"/>
    <a:srgbClr val="DFF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2A1DB-ACB4-72CF-5C8A-17E922060B9E}" v="356" dt="2024-12-14T06:34:49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0" autoAdjust="0"/>
    <p:restoredTop sz="94643" autoAdjust="0"/>
  </p:normalViewPr>
  <p:slideViewPr>
    <p:cSldViewPr>
      <p:cViewPr varScale="1">
        <p:scale>
          <a:sx n="56" d="100"/>
          <a:sy n="56" d="100"/>
        </p:scale>
        <p:origin x="184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100" y="7200900"/>
            <a:ext cx="5499100" cy="191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7518400"/>
            <a:ext cx="1270000" cy="127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9300" y="7518400"/>
            <a:ext cx="1270000" cy="127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0" y="7518400"/>
            <a:ext cx="1270000" cy="127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353800" y="1708150"/>
            <a:ext cx="6934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7000" spc="-300" dirty="0">
                <a:solidFill>
                  <a:srgbClr val="000000"/>
                </a:solidFill>
                <a:ea typeface="SpoqaHanSans-Light"/>
              </a:rPr>
              <a:t>2024</a:t>
            </a:r>
            <a:r>
              <a:rPr lang="ko-KR" altLang="en-US" sz="7000" spc="-300" dirty="0">
                <a:solidFill>
                  <a:srgbClr val="000000"/>
                </a:solidFill>
                <a:ea typeface="SpoqaHanSans-Light"/>
              </a:rPr>
              <a:t> </a:t>
            </a:r>
            <a:r>
              <a:rPr lang="en-US" altLang="ko-KR" sz="7000" spc="-300" dirty="0">
                <a:solidFill>
                  <a:srgbClr val="000000"/>
                </a:solidFill>
                <a:ea typeface="SpoqaHanSans-Light"/>
              </a:rPr>
              <a:t>-</a:t>
            </a:r>
            <a:r>
              <a:rPr lang="ko-KR" altLang="en-US" sz="7000" spc="-300" dirty="0">
                <a:solidFill>
                  <a:srgbClr val="000000"/>
                </a:solidFill>
                <a:ea typeface="SpoqaHanSans-Light"/>
              </a:rPr>
              <a:t> </a:t>
            </a:r>
            <a:r>
              <a:rPr lang="en-US" altLang="ko-KR" sz="7000" spc="-300" dirty="0">
                <a:solidFill>
                  <a:srgbClr val="000000"/>
                </a:solidFill>
                <a:ea typeface="SpoqaHanSans-Light"/>
              </a:rPr>
              <a:t>2</a:t>
            </a:r>
            <a:endParaRPr lang="en-US" altLang="ko-KR" sz="7000" b="0" i="0" u="none" strike="noStrike" spc="-300" dirty="0">
              <a:solidFill>
                <a:srgbClr val="000000"/>
              </a:solidFill>
              <a:ea typeface="SpoqaHanSans-Light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7000" b="0" i="0" u="none" strike="noStrike" spc="-300" dirty="0" err="1">
                <a:solidFill>
                  <a:srgbClr val="000000"/>
                </a:solidFill>
                <a:ea typeface="SpoqaHanSans-Light"/>
              </a:rPr>
              <a:t>캡스톤</a:t>
            </a:r>
            <a:r>
              <a:rPr lang="ko-KR" altLang="en-US" sz="7000" b="0" i="0" u="none" strike="noStrike" spc="-300" dirty="0">
                <a:solidFill>
                  <a:srgbClr val="000000"/>
                </a:solidFill>
                <a:ea typeface="SpoqaHanSans-Light"/>
              </a:rPr>
              <a:t> 프로젝트 </a:t>
            </a:r>
            <a:endParaRPr lang="ko-KR" sz="7000" b="0" i="0" u="none" strike="noStrike" spc="-300" dirty="0">
              <a:solidFill>
                <a:srgbClr val="000000"/>
              </a:solidFill>
              <a:ea typeface="SpoqaHanSans-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" y="1289050"/>
            <a:ext cx="78740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9400" b="1" dirty="0">
                <a:solidFill>
                  <a:srgbClr val="FFFFFF"/>
                </a:solidFill>
                <a:latin typeface="Gmarket Sans Bold"/>
              </a:rPr>
              <a:t>네이버 지도</a:t>
            </a:r>
            <a:endParaRPr lang="en-US" sz="9400" b="1" i="0" u="none" strike="noStrike" dirty="0">
              <a:solidFill>
                <a:srgbClr val="FFFFFF"/>
              </a:solidFill>
              <a:latin typeface="Gmarket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" y="2952750"/>
            <a:ext cx="6959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9400" dirty="0">
                <a:solidFill>
                  <a:srgbClr val="FFFFFF"/>
                </a:solidFill>
                <a:latin typeface="Gmarket Sans Bold"/>
              </a:rPr>
              <a:t> </a:t>
            </a:r>
            <a:r>
              <a:rPr lang="en-US" altLang="ko-KR" sz="9400" dirty="0">
                <a:solidFill>
                  <a:srgbClr val="FFFFFF"/>
                </a:solidFill>
                <a:latin typeface="Gmarket Sans Bold"/>
              </a:rPr>
              <a:t>API</a:t>
            </a:r>
            <a:endParaRPr lang="en-US" sz="9400" b="0" i="0" u="none" strike="noStrike" dirty="0">
              <a:solidFill>
                <a:srgbClr val="FFFFFF"/>
              </a:solidFill>
              <a:latin typeface="Gmarket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32AFA-ABF5-807E-25C6-97E337F767D6}"/>
              </a:ext>
            </a:extLst>
          </p:cNvPr>
          <p:cNvSpPr txBox="1"/>
          <p:nvPr/>
        </p:nvSpPr>
        <p:spPr>
          <a:xfrm>
            <a:off x="1143000" y="6443405"/>
            <a:ext cx="716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이용민</a:t>
            </a:r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kumimoji="1"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김도건</a:t>
            </a:r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kumimoji="1" lang="ko-KR" altLang="en-US" sz="32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홍도영</a:t>
            </a:r>
            <a:endParaRPr kumimoji="1"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정성환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B56E51-F1B5-9D90-D21C-5FFD1D616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ECE5B09-EB48-5D04-3C57-B3832192FC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5179F32-3E2F-0AB8-03F6-75246EC9BAC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49E9FD2-8B9A-4164-74D4-A31A2DEDBB9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EE1C8EEE-CCD6-8BD9-3D1F-B656AADD278D}"/>
              </a:ext>
            </a:extLst>
          </p:cNvPr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0AEB3C7-080F-FA34-A7B3-380C60061594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942C91-FB25-A2B4-3951-361CF9CE4226}"/>
              </a:ext>
            </a:extLst>
          </p:cNvPr>
          <p:cNvGrpSpPr/>
          <p:nvPr/>
        </p:nvGrpSpPr>
        <p:grpSpPr>
          <a:xfrm>
            <a:off x="-33429" y="-12700"/>
            <a:ext cx="5770871" cy="10312400"/>
            <a:chOff x="-667767" y="-575635"/>
            <a:chExt cx="5770871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E787CFE9-3EC4-CD72-F71F-2FBAC6CF3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67767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003921B2-B6A5-331E-3E8B-AD0CC572A07A}"/>
                </a:ext>
              </a:extLst>
            </p:cNvPr>
            <p:cNvSpPr txBox="1"/>
            <p:nvPr/>
          </p:nvSpPr>
          <p:spPr>
            <a:xfrm>
              <a:off x="-649995" y="2013392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4164"/>
                </a:lnSpc>
              </a:pPr>
              <a:r>
                <a:rPr lang="ko-KR" altLang="en-US" sz="6600" spc="-600" dirty="0">
                  <a:solidFill>
                    <a:srgbClr val="FFFFFF"/>
                  </a:solidFill>
                  <a:latin typeface="NanumSquare ExtraBold"/>
                </a:rPr>
                <a:t>주요 코드 </a:t>
              </a:r>
              <a:r>
                <a:rPr lang="en-US" altLang="ko-KR" sz="6600" spc="-600" dirty="0">
                  <a:solidFill>
                    <a:srgbClr val="FFFFFF"/>
                  </a:solidFill>
                  <a:latin typeface="NanumSquare ExtraBold"/>
                </a:rPr>
                <a:t>6</a:t>
              </a: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4114AB1C-D115-DF28-DA5F-C9EE6104D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57" y="5647365"/>
              <a:ext cx="1562100" cy="1943100"/>
            </a:xfrm>
            <a:prstGeom prst="rect">
              <a:avLst/>
            </a:prstGeom>
          </p:spPr>
        </p:pic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0BD9E68D-6924-9CA5-731A-8691726641AE}"/>
              </a:ext>
            </a:extLst>
          </p:cNvPr>
          <p:cNvSpPr txBox="1"/>
          <p:nvPr/>
        </p:nvSpPr>
        <p:spPr>
          <a:xfrm>
            <a:off x="8700597" y="6455439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47CF7D"/>
                </a:solidFill>
                <a:latin typeface="Gmarket Sans Bold"/>
              </a:rPr>
              <a:t>Standard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0EB6C67-3F4E-E1FF-D8A1-A3057C4BE9FD}"/>
              </a:ext>
            </a:extLst>
          </p:cNvPr>
          <p:cNvSpPr txBox="1"/>
          <p:nvPr/>
        </p:nvSpPr>
        <p:spPr>
          <a:xfrm>
            <a:off x="6419714" y="1249459"/>
            <a:ext cx="9570335" cy="984251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3000" b="0" i="0" u="none" strike="noStrike" dirty="0">
              <a:highlight>
                <a:srgbClr val="D3FEEE"/>
              </a:highlight>
              <a:latin typeface="+mn-ea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C3F23F57-454E-E9A2-606F-430EF16A9F8E}"/>
              </a:ext>
            </a:extLst>
          </p:cNvPr>
          <p:cNvSpPr txBox="1"/>
          <p:nvPr/>
        </p:nvSpPr>
        <p:spPr>
          <a:xfrm>
            <a:off x="6174473" y="4523851"/>
            <a:ext cx="3721100" cy="584775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dirty="0"/>
              <a:t>•</a:t>
            </a:r>
            <a:r>
              <a:rPr lang="ko-KR" altLang="en-US" sz="2800" dirty="0"/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주요코드</a:t>
            </a:r>
            <a:endParaRPr lang="en-US" altLang="ko-KR" sz="2800" b="1" dirty="0">
              <a:highlight>
                <a:srgbClr val="D3FEEE"/>
              </a:highlight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sz="4000" b="0" i="0" u="none" strike="noStrike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75FD01-78A4-1D96-7A10-7A89593F2015}"/>
              </a:ext>
            </a:extLst>
          </p:cNvPr>
          <p:cNvSpPr txBox="1"/>
          <p:nvPr/>
        </p:nvSpPr>
        <p:spPr>
          <a:xfrm>
            <a:off x="6174473" y="1444121"/>
            <a:ext cx="11440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설명</a:t>
            </a:r>
            <a:r>
              <a:rPr lang="en-US" altLang="ko-KR" sz="2800" dirty="0">
                <a:latin typeface="+mn-ea"/>
              </a:rPr>
              <a:t>: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dirty="0"/>
              <a:t>사용자가 선택한 지도 유형</a:t>
            </a:r>
            <a:r>
              <a:rPr lang="en-US" altLang="ko-KR" sz="2800" dirty="0"/>
              <a:t>(</a:t>
            </a:r>
            <a:r>
              <a:rPr lang="ko-KR" altLang="en-US" sz="2800" dirty="0"/>
              <a:t>일반</a:t>
            </a:r>
            <a:r>
              <a:rPr lang="en-US" altLang="ko-KR" sz="2800" dirty="0"/>
              <a:t>, </a:t>
            </a:r>
            <a:r>
              <a:rPr lang="ko-KR" altLang="en-US" sz="2800" dirty="0"/>
              <a:t>위성</a:t>
            </a:r>
            <a:r>
              <a:rPr lang="en-US" altLang="ko-KR" sz="2800" dirty="0"/>
              <a:t>, </a:t>
            </a:r>
            <a:r>
              <a:rPr lang="ko-KR" altLang="en-US" sz="2800" dirty="0"/>
              <a:t>하이브리드</a:t>
            </a:r>
            <a:r>
              <a:rPr lang="en-US" altLang="ko-KR" sz="2800" dirty="0"/>
              <a:t>)</a:t>
            </a:r>
            <a:r>
              <a:rPr lang="ko-KR" altLang="en-US" sz="2800" dirty="0"/>
              <a:t>을      </a:t>
            </a:r>
            <a:r>
              <a:rPr lang="en-US" altLang="ko-KR" sz="2800" dirty="0"/>
              <a:t>	</a:t>
            </a:r>
            <a:r>
              <a:rPr lang="ko-KR" altLang="en-US" sz="2800" dirty="0"/>
              <a:t>  </a:t>
            </a:r>
            <a:r>
              <a:rPr lang="en-US" altLang="ko-KR" sz="2800" dirty="0"/>
              <a:t>		</a:t>
            </a:r>
            <a:r>
              <a:rPr lang="ko-KR" altLang="en-US" sz="2800" dirty="0"/>
              <a:t>   변경합니다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D2B41-49CE-4C72-FF3A-99FBF8CDD364}"/>
              </a:ext>
            </a:extLst>
          </p:cNvPr>
          <p:cNvSpPr txBox="1"/>
          <p:nvPr/>
        </p:nvSpPr>
        <p:spPr>
          <a:xfrm>
            <a:off x="6174473" y="190055"/>
            <a:ext cx="11669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6000" dirty="0" err="1">
                <a:solidFill>
                  <a:schemeClr val="bg1"/>
                </a:solidFill>
              </a:rPr>
              <a:t>changeMapType</a:t>
            </a:r>
            <a:r>
              <a:rPr lang="en" altLang="ko-KR" sz="6000" dirty="0">
                <a:solidFill>
                  <a:schemeClr val="bg1"/>
                </a:solidFill>
              </a:rPr>
              <a:t>()</a:t>
            </a:r>
            <a:endParaRPr kumimoji="1" lang="ko-KR" altLang="en-US" sz="5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72738F-C8E5-EE85-76F4-87B170FDD252}"/>
              </a:ext>
            </a:extLst>
          </p:cNvPr>
          <p:cNvSpPr txBox="1"/>
          <p:nvPr/>
        </p:nvSpPr>
        <p:spPr>
          <a:xfrm>
            <a:off x="6174473" y="2526453"/>
            <a:ext cx="952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기능</a:t>
            </a:r>
            <a:r>
              <a:rPr lang="en-US" altLang="ko-KR" sz="2800" dirty="0">
                <a:latin typeface="+mn-ea"/>
              </a:rPr>
              <a:t>: ∙ </a:t>
            </a:r>
            <a:r>
              <a:rPr lang="ko-KR" altLang="en-US" sz="2800" dirty="0"/>
              <a:t>드롭다운 메뉴에서 선택한 지도 유형을 변경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CA2438-0A23-2FD1-6859-6CED0F24754D}"/>
              </a:ext>
            </a:extLst>
          </p:cNvPr>
          <p:cNvSpPr txBox="1"/>
          <p:nvPr/>
        </p:nvSpPr>
        <p:spPr>
          <a:xfrm>
            <a:off x="7374513" y="3205733"/>
            <a:ext cx="10469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∙ </a:t>
            </a:r>
            <a:r>
              <a:rPr lang="en" altLang="ko-KR" sz="2800" dirty="0" err="1">
                <a:latin typeface="+mn-ea"/>
              </a:rPr>
              <a:t>setMapTypeId</a:t>
            </a:r>
            <a:r>
              <a:rPr lang="ko-KR" altLang="en-US" sz="2800" dirty="0" err="1">
                <a:latin typeface="+mn-ea"/>
              </a:rPr>
              <a:t>를</a:t>
            </a:r>
            <a:r>
              <a:rPr lang="ko-KR" altLang="en-US" sz="2800" dirty="0">
                <a:latin typeface="+mn-ea"/>
              </a:rPr>
              <a:t> 사용하여 지도를 업데이트</a:t>
            </a:r>
            <a:r>
              <a:rPr lang="en-US" altLang="ko-KR" sz="2800" dirty="0">
                <a:latin typeface="+mn-ea"/>
              </a:rPr>
              <a:t>.</a:t>
            </a:r>
            <a:endParaRPr kumimoji="1" lang="ko-KR" altLang="en-US" sz="28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5DDC70-5D02-4ED7-41B0-82B25AD1A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119" y="4812188"/>
            <a:ext cx="9505486" cy="50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그림 8" descr="텍스트, 지도, 아틀라스, 도표이(가) 표시된 사진&#10;&#10;자동 생성된 설명">
            <a:extLst>
              <a:ext uri="{FF2B5EF4-FFF2-40B4-BE49-F238E27FC236}">
                <a16:creationId xmlns:a16="http://schemas.microsoft.com/office/drawing/2014/main" id="{478F3847-3596-3BBE-9125-8E93EACB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3" y="2161262"/>
            <a:ext cx="17229552" cy="787346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22" name="Picture 5" descr="청록색, 그린이(가) 표시된 사진&#10;&#10;자동 생성된 설명">
            <a:extLst>
              <a:ext uri="{FF2B5EF4-FFF2-40B4-BE49-F238E27FC236}">
                <a16:creationId xmlns:a16="http://schemas.microsoft.com/office/drawing/2014/main" id="{C87BCE9D-8499-35B6-DFDE-58A64D20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94635" y="-8058434"/>
            <a:ext cx="2235300" cy="18346728"/>
          </a:xfrm>
          <a:prstGeom prst="rect">
            <a:avLst/>
          </a:prstGeom>
        </p:spPr>
      </p:pic>
      <p:pic>
        <p:nvPicPr>
          <p:cNvPr id="41" name="Picture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B30988F-B826-C499-18C0-B2E0068F6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" y="250371"/>
            <a:ext cx="1333500" cy="16655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954BF37-7190-5990-9FB2-EE90379D41A7}"/>
              </a:ext>
            </a:extLst>
          </p:cNvPr>
          <p:cNvSpPr txBox="1"/>
          <p:nvPr/>
        </p:nvSpPr>
        <p:spPr>
          <a:xfrm>
            <a:off x="2353587" y="642052"/>
            <a:ext cx="1166911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altLang="ko-KR" sz="5600" dirty="0" err="1">
                <a:solidFill>
                  <a:schemeClr val="bg1"/>
                </a:solidFill>
                <a:ea typeface="맑은 고딕"/>
              </a:rPr>
              <a:t>findRoute</a:t>
            </a:r>
            <a:r>
              <a:rPr lang="en" altLang="ko-KR" sz="5600" dirty="0">
                <a:solidFill>
                  <a:schemeClr val="bg1"/>
                </a:solidFill>
                <a:ea typeface="맑은 고딕"/>
              </a:rPr>
              <a:t>(</a:t>
            </a:r>
            <a:r>
              <a:rPr lang="en" altLang="ko-KR" sz="5600" dirty="0" err="1">
                <a:solidFill>
                  <a:schemeClr val="bg1"/>
                </a:solidFill>
                <a:ea typeface="맑은 고딕"/>
              </a:rPr>
              <a:t>startLatLng</a:t>
            </a:r>
            <a:r>
              <a:rPr lang="en" altLang="ko-KR" sz="5600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en" altLang="ko-KR" sz="5600" dirty="0" err="1">
                <a:solidFill>
                  <a:schemeClr val="bg1"/>
                </a:solidFill>
                <a:ea typeface="맑은 고딕"/>
              </a:rPr>
              <a:t>endLatLng</a:t>
            </a:r>
            <a:r>
              <a:rPr lang="en" altLang="ko-KR" sz="5600" dirty="0">
                <a:solidFill>
                  <a:schemeClr val="bg1"/>
                </a:solidFill>
                <a:ea typeface="맑은 고딕"/>
              </a:rPr>
              <a:t>)</a:t>
            </a:r>
            <a:endParaRPr kumimoji="1" lang="ko-KR" altLang="en-US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60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5" descr="청록색, 그린이(가) 표시된 사진&#10;&#10;자동 생성된 설명">
            <a:extLst>
              <a:ext uri="{FF2B5EF4-FFF2-40B4-BE49-F238E27FC236}">
                <a16:creationId xmlns:a16="http://schemas.microsoft.com/office/drawing/2014/main" id="{C87BCE9D-8499-35B6-DFDE-58A64D20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94635" y="-8058434"/>
            <a:ext cx="2235300" cy="18346728"/>
          </a:xfrm>
          <a:prstGeom prst="rect">
            <a:avLst/>
          </a:prstGeom>
        </p:spPr>
      </p:pic>
      <p:pic>
        <p:nvPicPr>
          <p:cNvPr id="41" name="Picture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B30988F-B826-C499-18C0-B2E0068F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" y="250371"/>
            <a:ext cx="1333500" cy="1665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56594-F2EC-67C9-1F7A-2FDB60E06288}"/>
              </a:ext>
            </a:extLst>
          </p:cNvPr>
          <p:cNvSpPr txBox="1"/>
          <p:nvPr/>
        </p:nvSpPr>
        <p:spPr>
          <a:xfrm>
            <a:off x="2549530" y="527193"/>
            <a:ext cx="116691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6600" dirty="0" err="1">
                <a:solidFill>
                  <a:schemeClr val="bg1"/>
                </a:solidFill>
              </a:rPr>
              <a:t>handleUserQuestion</a:t>
            </a:r>
            <a:r>
              <a:rPr lang="en" altLang="ko-KR" sz="2800" dirty="0">
                <a:solidFill>
                  <a:schemeClr val="bg1"/>
                </a:solidFill>
              </a:rPr>
              <a:t>(question, callback)</a:t>
            </a:r>
            <a:endParaRPr kumimoji="1" lang="ko-KR" altLang="en-US" sz="560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2B165AE-870A-76B5-50AF-B7F78C0E7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7" y="2237013"/>
            <a:ext cx="17291957" cy="751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5" descr="청록색, 그린이(가) 표시된 사진&#10;&#10;자동 생성된 설명">
            <a:extLst>
              <a:ext uri="{FF2B5EF4-FFF2-40B4-BE49-F238E27FC236}">
                <a16:creationId xmlns:a16="http://schemas.microsoft.com/office/drawing/2014/main" id="{C87BCE9D-8499-35B6-DFDE-58A64D20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94635" y="-8058434"/>
            <a:ext cx="2235300" cy="18346728"/>
          </a:xfrm>
          <a:prstGeom prst="rect">
            <a:avLst/>
          </a:prstGeom>
        </p:spPr>
      </p:pic>
      <p:pic>
        <p:nvPicPr>
          <p:cNvPr id="41" name="Picture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B30988F-B826-C499-18C0-B2E0068F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" y="250371"/>
            <a:ext cx="1333500" cy="1665515"/>
          </a:xfrm>
          <a:prstGeom prst="rect">
            <a:avLst/>
          </a:prstGeom>
        </p:spPr>
      </p:pic>
      <p:pic>
        <p:nvPicPr>
          <p:cNvPr id="4" name="그림 3" descr="텍스트, 지도, 아틀라스, 도표이(가) 표시된 사진&#10;&#10;자동 생성된 설명">
            <a:extLst>
              <a:ext uri="{FF2B5EF4-FFF2-40B4-BE49-F238E27FC236}">
                <a16:creationId xmlns:a16="http://schemas.microsoft.com/office/drawing/2014/main" id="{B8668ACC-C32D-780C-B6EB-8ED744D087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34" t="5" r="334" b="354"/>
          <a:stretch/>
        </p:blipFill>
        <p:spPr>
          <a:xfrm>
            <a:off x="9270004" y="2800403"/>
            <a:ext cx="8666519" cy="6822931"/>
          </a:xfrm>
          <a:prstGeom prst="rect">
            <a:avLst/>
          </a:prstGeom>
        </p:spPr>
      </p:pic>
      <p:pic>
        <p:nvPicPr>
          <p:cNvPr id="6" name="그림 5" descr="지도, 텍스트, 아틀라스, 평면도이(가) 표시된 사진&#10;&#10;자동 생성된 설명">
            <a:extLst>
              <a:ext uri="{FF2B5EF4-FFF2-40B4-BE49-F238E27FC236}">
                <a16:creationId xmlns:a16="http://schemas.microsoft.com/office/drawing/2014/main" id="{50C8D04B-C374-F88C-F8A3-967BFFC447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097" t="281"/>
          <a:stretch/>
        </p:blipFill>
        <p:spPr>
          <a:xfrm>
            <a:off x="304800" y="2804613"/>
            <a:ext cx="8801100" cy="6805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7C7F0F-E252-4EC3-AC48-48ED33417243}"/>
              </a:ext>
            </a:extLst>
          </p:cNvPr>
          <p:cNvSpPr txBox="1"/>
          <p:nvPr/>
        </p:nvSpPr>
        <p:spPr>
          <a:xfrm>
            <a:off x="2209800" y="575296"/>
            <a:ext cx="11669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  </a:t>
            </a:r>
            <a:r>
              <a:rPr lang="en" altLang="ko-KR" sz="6000" dirty="0" err="1">
                <a:solidFill>
                  <a:schemeClr val="bg1"/>
                </a:solidFill>
              </a:rPr>
              <a:t>TrafficLayer</a:t>
            </a:r>
            <a:r>
              <a:rPr lang="en" altLang="ko-KR" sz="6000" dirty="0">
                <a:solidFill>
                  <a:schemeClr val="bg1"/>
                </a:solidFill>
              </a:rPr>
              <a:t>()</a:t>
            </a:r>
            <a:endParaRPr kumimoji="1" lang="ko-KR" altLang="en-US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23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5" descr="청록색, 그린이(가) 표시된 사진&#10;&#10;자동 생성된 설명">
            <a:extLst>
              <a:ext uri="{FF2B5EF4-FFF2-40B4-BE49-F238E27FC236}">
                <a16:creationId xmlns:a16="http://schemas.microsoft.com/office/drawing/2014/main" id="{C87BCE9D-8499-35B6-DFDE-58A64D20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94635" y="-8058434"/>
            <a:ext cx="2235300" cy="18346728"/>
          </a:xfrm>
          <a:prstGeom prst="rect">
            <a:avLst/>
          </a:prstGeom>
        </p:spPr>
      </p:pic>
      <p:pic>
        <p:nvPicPr>
          <p:cNvPr id="41" name="Picture 1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B30988F-B826-C499-18C0-B2E0068F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" y="250371"/>
            <a:ext cx="1333500" cy="1665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B2ED26-AD81-4EE2-13C8-548BB9C51284}"/>
              </a:ext>
            </a:extLst>
          </p:cNvPr>
          <p:cNvSpPr txBox="1"/>
          <p:nvPr/>
        </p:nvSpPr>
        <p:spPr>
          <a:xfrm>
            <a:off x="2571853" y="609637"/>
            <a:ext cx="1166911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altLang="ko-KR" sz="6600" err="1">
                <a:solidFill>
                  <a:schemeClr val="bg1"/>
                </a:solidFill>
                <a:ea typeface="맑은 고딕"/>
              </a:rPr>
              <a:t>changeMapType</a:t>
            </a:r>
            <a:r>
              <a:rPr lang="en" altLang="ko-KR" sz="6600" dirty="0">
                <a:solidFill>
                  <a:schemeClr val="bg1"/>
                </a:solidFill>
                <a:ea typeface="맑은 고딕"/>
              </a:rPr>
              <a:t>()</a:t>
            </a:r>
            <a:endParaRPr lang="ko-KR" altLang="en-US" sz="6600">
              <a:solidFill>
                <a:schemeClr val="bg1"/>
              </a:solidFill>
              <a:ea typeface="맑은 고딕"/>
              <a:cs typeface="Calibri"/>
            </a:endParaRPr>
          </a:p>
        </p:txBody>
      </p:sp>
      <p:pic>
        <p:nvPicPr>
          <p:cNvPr id="8" name="그림 7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44C39C4-CC31-4D74-C143-09CDA32DB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04" y="2541960"/>
            <a:ext cx="17162361" cy="718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1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88A59-1991-3A05-0643-513107EF9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79C0931-3249-409D-7398-68148B9E0E2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FDE9741-0235-CA37-C7DA-D4206EE4B55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1260121-0C0E-29E4-2069-13B3CB611E6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A7E97624-BE09-353D-3B0B-BE67531B8CDE}"/>
              </a:ext>
            </a:extLst>
          </p:cNvPr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979B070-EEFF-D2C4-D34E-4E10129C03AD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1390FF-A950-AB2F-E4D9-58370D205BCA}"/>
              </a:ext>
            </a:extLst>
          </p:cNvPr>
          <p:cNvGrpSpPr/>
          <p:nvPr/>
        </p:nvGrpSpPr>
        <p:grpSpPr>
          <a:xfrm>
            <a:off x="-78105" y="-12700"/>
            <a:ext cx="5815547" cy="10312400"/>
            <a:chOff x="-712443" y="-575635"/>
            <a:chExt cx="5815547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20DA0AB5-0D6F-56D2-75C2-6D698CC37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49995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DE2821AD-215B-3EBB-68C5-F255131A0952}"/>
                </a:ext>
              </a:extLst>
            </p:cNvPr>
            <p:cNvSpPr txBox="1"/>
            <p:nvPr/>
          </p:nvSpPr>
          <p:spPr>
            <a:xfrm>
              <a:off x="-712443" y="2294711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04164"/>
                </a:lnSpc>
              </a:pPr>
              <a:r>
                <a:rPr lang="ko-KR" altLang="en-US" sz="6000" spc="-600" dirty="0">
                  <a:solidFill>
                    <a:srgbClr val="FFFFFF"/>
                  </a:solidFill>
                  <a:latin typeface="NanumSquare ExtraBold"/>
                  <a:ea typeface="맑은 고딕"/>
                  <a:cs typeface="NanumSquare ExtraBold"/>
                </a:rPr>
                <a:t>프로젝트 진행</a:t>
              </a:r>
              <a:endParaRPr lang="en-US" altLang="ko-KR" sz="6000" spc="-600" dirty="0">
                <a:solidFill>
                  <a:srgbClr val="FFFFFF"/>
                </a:solidFill>
                <a:latin typeface="NanumSquare ExtraBold"/>
                <a:ea typeface="맑은 고딕"/>
                <a:cs typeface="NanumSquare ExtraBold"/>
              </a:endParaRPr>
            </a:p>
            <a:p>
              <a:pPr algn="ctr">
                <a:lnSpc>
                  <a:spcPct val="104164"/>
                </a:lnSpc>
              </a:pPr>
              <a:r>
                <a:rPr lang="ko-KR" altLang="en-US" sz="6000" spc="-600" dirty="0">
                  <a:solidFill>
                    <a:srgbClr val="FFFFFF"/>
                  </a:solidFill>
                  <a:latin typeface="NanumSquare ExtraBold"/>
                  <a:ea typeface="맑은 고딕"/>
                  <a:cs typeface="NanumSquare ExtraBold"/>
                </a:rPr>
                <a:t>문제 및 해결</a:t>
              </a:r>
              <a:endParaRPr lang="en-US" altLang="ko-KR" sz="6000" spc="-600" dirty="0" err="1">
                <a:solidFill>
                  <a:srgbClr val="FFFFFF"/>
                </a:solidFill>
                <a:latin typeface="NanumSquare ExtraBold"/>
                <a:ea typeface="맑은 고딕"/>
                <a:cs typeface="NanumSquare ExtraBold"/>
              </a:endParaRP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17409DA1-684B-FB3B-C5A2-24FF19DC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57" y="5647365"/>
              <a:ext cx="1562100" cy="19431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E1FAA7-7B75-B2B9-579E-751B17B4EB59}"/>
              </a:ext>
            </a:extLst>
          </p:cNvPr>
          <p:cNvSpPr txBox="1"/>
          <p:nvPr/>
        </p:nvSpPr>
        <p:spPr>
          <a:xfrm>
            <a:off x="6553200" y="1434078"/>
            <a:ext cx="10128394" cy="16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000000"/>
                </a:solidFill>
                <a:effectLst/>
                <a:latin typeface="+mn-ea"/>
              </a:rPr>
              <a:t> 상황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n-ea"/>
              </a:rPr>
              <a:t>:</a:t>
            </a:r>
            <a:endParaRPr lang="ko-KR" altLang="en-US" sz="2400" dirty="0">
              <a:latin typeface="+mn-ea"/>
            </a:endParaRPr>
          </a:p>
          <a:p>
            <a:pPr marL="360000">
              <a:lnSpc>
                <a:spcPts val="35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   ∙ 네이버 </a:t>
            </a:r>
            <a:r>
              <a:rPr lang="en" altLang="ko-KR" sz="2400" b="0" i="0" dirty="0">
                <a:solidFill>
                  <a:srgbClr val="000000"/>
                </a:solidFill>
                <a:effectLst/>
                <a:latin typeface="+mn-ea"/>
              </a:rPr>
              <a:t>API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로 경로탐색을 불러오던 도중 </a:t>
            </a:r>
            <a:r>
              <a:rPr lang="en" altLang="ko-KR" sz="2400" b="0" i="0" dirty="0">
                <a:solidFill>
                  <a:srgbClr val="000000"/>
                </a:solidFill>
                <a:effectLst/>
                <a:latin typeface="+mn-ea"/>
              </a:rPr>
              <a:t>CORS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에러가</a:t>
            </a:r>
            <a:endParaRPr lang="ko-KR" altLang="en-US" sz="2400" dirty="0">
              <a:solidFill>
                <a:srgbClr val="000000"/>
              </a:solidFill>
              <a:effectLst/>
              <a:latin typeface="+mn-ea"/>
            </a:endParaRPr>
          </a:p>
          <a:p>
            <a:pPr marL="360000">
              <a:lnSpc>
                <a:spcPts val="35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     발생했습니다</a:t>
            </a:r>
            <a:endParaRPr lang="ko-KR" altLang="en-US" sz="2400" dirty="0">
              <a:solidFill>
                <a:srgbClr val="000000"/>
              </a:solidFill>
              <a:effectLst/>
              <a:latin typeface="+mn-ea"/>
            </a:endParaRPr>
          </a:p>
          <a:p>
            <a:pPr marL="360000" algn="l">
              <a:lnSpc>
                <a:spcPts val="1350"/>
              </a:lnSpc>
            </a:pPr>
            <a:endParaRPr kumimoji="1" lang="ko-KR" altLang="en-US" sz="2400" b="0" dirty="0">
              <a:solidFill>
                <a:srgbClr val="569CD6"/>
              </a:solidFill>
              <a:effectLst/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A476D-DE59-C983-3836-8B7FC6C415EC}"/>
              </a:ext>
            </a:extLst>
          </p:cNvPr>
          <p:cNvSpPr txBox="1"/>
          <p:nvPr/>
        </p:nvSpPr>
        <p:spPr>
          <a:xfrm>
            <a:off x="6248400" y="766698"/>
            <a:ext cx="9677400" cy="370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altLang="ko-KR" sz="4400" dirty="0"/>
              <a:t>•</a:t>
            </a:r>
            <a:r>
              <a:rPr lang="ko-KR" altLang="en-US" sz="4400" dirty="0"/>
              <a:t> 프로젝트 진행 중 발생한 문제</a:t>
            </a:r>
            <a:endParaRPr kumimoji="1" lang="ko-KR" altLang="en-US" sz="4400" b="0" dirty="0">
              <a:solidFill>
                <a:srgbClr val="569CD6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90DA1-6FEB-7C9A-C852-9ECC17DC9DDC}"/>
              </a:ext>
            </a:extLst>
          </p:cNvPr>
          <p:cNvSpPr txBox="1"/>
          <p:nvPr/>
        </p:nvSpPr>
        <p:spPr>
          <a:xfrm>
            <a:off x="6553200" y="3648196"/>
            <a:ext cx="10128394" cy="203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+mn-ea"/>
              </a:rPr>
              <a:t>CORS</a:t>
            </a:r>
            <a:r>
              <a:rPr lang="ko-KR" altLang="en-US" sz="3200" dirty="0">
                <a:solidFill>
                  <a:srgbClr val="000000"/>
                </a:solidFill>
                <a:latin typeface="+mn-ea"/>
              </a:rPr>
              <a:t>란</a:t>
            </a:r>
            <a:r>
              <a:rPr lang="en-US" altLang="ko-KR" sz="3200" dirty="0">
                <a:solidFill>
                  <a:srgbClr val="000000"/>
                </a:solidFill>
                <a:latin typeface="+mn-ea"/>
              </a:rPr>
              <a:t>?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+mn-ea"/>
            </a:endParaRPr>
          </a:p>
          <a:p>
            <a:pPr marL="360000">
              <a:spcBef>
                <a:spcPts val="600"/>
              </a:spcBef>
            </a:pPr>
            <a:r>
              <a:rPr lang="ko-KR" altLang="en-US" sz="2800" b="1" dirty="0"/>
              <a:t>      </a:t>
            </a:r>
            <a:r>
              <a:rPr lang="en" altLang="ko-KR" sz="2800" b="1" dirty="0"/>
              <a:t>CORS (Cross-Origin Resource Sharing)</a:t>
            </a:r>
            <a:r>
              <a:rPr lang="en" altLang="ko-KR" sz="2800" dirty="0"/>
              <a:t>:</a:t>
            </a:r>
            <a:endParaRPr lang="ko-KR" altLang="en-US" sz="2800" dirty="0">
              <a:latin typeface="+mn-ea"/>
            </a:endParaRPr>
          </a:p>
          <a:p>
            <a:pPr marL="360000">
              <a:lnSpc>
                <a:spcPts val="3500"/>
              </a:lnSpc>
              <a:spcBef>
                <a:spcPts val="600"/>
              </a:spcBef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   ∙ </a:t>
            </a:r>
            <a:r>
              <a:rPr lang="ko-KR" altLang="en-US" sz="2400" dirty="0"/>
              <a:t>웹 브라우저에서 보안 정책 때문에 **다른 출처</a:t>
            </a:r>
            <a:r>
              <a:rPr lang="en-US" altLang="ko-KR" sz="2400" dirty="0"/>
              <a:t>(</a:t>
            </a:r>
            <a:r>
              <a:rPr lang="ko-KR" altLang="en-US" sz="2400" dirty="0"/>
              <a:t>도메인</a:t>
            </a:r>
            <a:r>
              <a:rPr lang="en-US" altLang="ko-KR" sz="2400" dirty="0"/>
              <a:t>, </a:t>
            </a:r>
            <a:r>
              <a:rPr lang="ko-KR" altLang="en-US" sz="2400" dirty="0"/>
              <a:t>프로토콜</a:t>
            </a:r>
            <a:r>
              <a:rPr lang="en-US" altLang="ko-KR" sz="2400" dirty="0"/>
              <a:t>, </a:t>
            </a:r>
            <a:r>
              <a:rPr lang="ko-KR" altLang="en-US" sz="2400" dirty="0"/>
              <a:t>     </a:t>
            </a:r>
            <a:r>
              <a:rPr lang="en-US" altLang="ko-KR" sz="2400" dirty="0"/>
              <a:t>	</a:t>
            </a:r>
            <a:r>
              <a:rPr lang="ko-KR" altLang="en-US" sz="2400" dirty="0"/>
              <a:t>  포트</a:t>
            </a:r>
            <a:r>
              <a:rPr lang="en-US" altLang="ko-KR" sz="2400" dirty="0"/>
              <a:t>)**</a:t>
            </a:r>
            <a:r>
              <a:rPr lang="ko-KR" altLang="en-US" sz="2400" dirty="0"/>
              <a:t>의 리소스를 요청할 때 발생하는 제한입니다</a:t>
            </a:r>
            <a:r>
              <a:rPr lang="en-US" altLang="ko-KR" sz="2400" dirty="0"/>
              <a:t>.</a:t>
            </a:r>
            <a:endParaRPr kumimoji="1" lang="ko-KR" altLang="en-US" sz="2400" b="0" dirty="0">
              <a:solidFill>
                <a:srgbClr val="569CD6"/>
              </a:solidFill>
              <a:effectLst/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5AF53A-3EB4-2511-8837-57B09FE4E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97"/>
          <a:stretch/>
        </p:blipFill>
        <p:spPr bwMode="auto">
          <a:xfrm>
            <a:off x="9601200" y="2389725"/>
            <a:ext cx="8229600" cy="113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776C66-2C6A-5D05-B333-333E3A5B98D0}"/>
              </a:ext>
            </a:extLst>
          </p:cNvPr>
          <p:cNvSpPr txBox="1"/>
          <p:nvPr/>
        </p:nvSpPr>
        <p:spPr>
          <a:xfrm>
            <a:off x="6531935" y="5983683"/>
            <a:ext cx="10128394" cy="98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000000"/>
                </a:solidFill>
                <a:effectLst/>
                <a:latin typeface="+mn-ea"/>
              </a:rPr>
              <a:t> 해결방법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+mn-ea"/>
              </a:rPr>
              <a:t>: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" altLang="ko-KR" sz="3200" dirty="0"/>
              <a:t>CORS </a:t>
            </a:r>
            <a:r>
              <a:rPr lang="ko-KR" altLang="en-US" sz="3200" dirty="0"/>
              <a:t>비활성화된 크롬 브라우저 실행</a:t>
            </a:r>
            <a:endParaRPr lang="ko-KR" altLang="en-US" sz="3200" dirty="0">
              <a:latin typeface="+mn-ea"/>
            </a:endParaRPr>
          </a:p>
          <a:p>
            <a:pPr marL="360000">
              <a:lnSpc>
                <a:spcPts val="35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   ∙명령 프롬프트에 크롬 실행 명령어를 입력한다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kumimoji="1" lang="ko-KR" altLang="en-US" sz="2400" b="0" dirty="0">
              <a:solidFill>
                <a:srgbClr val="569CD6"/>
              </a:solidFill>
              <a:effectLst/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CEA04E-BB71-B91D-A673-FE07473E9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75" y="7156607"/>
            <a:ext cx="7334250" cy="1200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C0DFDC-3BC3-B0C3-E691-6CC42F4588DA}"/>
              </a:ext>
            </a:extLst>
          </p:cNvPr>
          <p:cNvSpPr txBox="1"/>
          <p:nvPr/>
        </p:nvSpPr>
        <p:spPr>
          <a:xfrm>
            <a:off x="6531935" y="8153400"/>
            <a:ext cx="10128394" cy="156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/>
            <a:endParaRPr lang="ko-KR" altLang="en-US" sz="2400" dirty="0">
              <a:latin typeface="+mn-ea"/>
            </a:endParaRPr>
          </a:p>
          <a:p>
            <a:pPr marL="360000">
              <a:lnSpc>
                <a:spcPts val="35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+mn-ea"/>
              </a:rPr>
              <a:t>    ∙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명령어를 입력하면 새로운 크롬창이 열리는데 그곳에</a:t>
            </a:r>
            <a:endParaRPr lang="en-US" altLang="ko-KR" sz="2400" dirty="0">
              <a:solidFill>
                <a:srgbClr val="000000"/>
              </a:solidFill>
              <a:latin typeface="+mn-ea"/>
            </a:endParaRPr>
          </a:p>
          <a:p>
            <a:pPr marL="360000">
              <a:lnSpc>
                <a:spcPts val="3500"/>
              </a:lnSpc>
            </a:pPr>
            <a:r>
              <a:rPr lang="ko-KR" altLang="en-US" sz="2400" dirty="0">
                <a:solidFill>
                  <a:srgbClr val="000000"/>
                </a:solidFill>
                <a:effectLst/>
                <a:latin typeface="+mn-ea"/>
              </a:rPr>
              <a:t>      </a:t>
            </a:r>
            <a:r>
              <a:rPr lang="en-US" altLang="ko-KR" sz="2400" dirty="0">
                <a:solidFill>
                  <a:srgbClr val="000000"/>
                </a:solidFill>
                <a:effectLst/>
                <a:latin typeface="+mn-ea"/>
              </a:rPr>
              <a:t>html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+mn-ea"/>
              </a:rPr>
              <a:t> 주소창을 입력하면 경로탐색이 잘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작동되는 것을 알 수 있다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400" dirty="0">
              <a:solidFill>
                <a:srgbClr val="000000"/>
              </a:solidFill>
              <a:effectLst/>
              <a:latin typeface="+mn-ea"/>
            </a:endParaRPr>
          </a:p>
          <a:p>
            <a:pPr marL="360000" algn="l">
              <a:lnSpc>
                <a:spcPts val="1350"/>
              </a:lnSpc>
            </a:pPr>
            <a:endParaRPr kumimoji="1" lang="ko-KR" altLang="en-US" sz="2400" b="0" dirty="0">
              <a:solidFill>
                <a:srgbClr val="569CD6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85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495DD-8079-0E7B-3F55-6570EAB5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BDC1CF5-A5C8-9035-6241-A966A2A1629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8794C70-8170-9CFB-53E0-36BBDF6C6EA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44F7519-CD45-C0CC-500B-60A808D439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F1BBC43F-8BB2-97D8-B676-948767A27468}"/>
              </a:ext>
            </a:extLst>
          </p:cNvPr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1C77D103-4307-3A2F-3381-76CE7D09D897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8F60BC-52C6-A18F-18E3-37D3A4B9C013}"/>
              </a:ext>
            </a:extLst>
          </p:cNvPr>
          <p:cNvGrpSpPr/>
          <p:nvPr/>
        </p:nvGrpSpPr>
        <p:grpSpPr>
          <a:xfrm>
            <a:off x="-78105" y="-12700"/>
            <a:ext cx="5815547" cy="10312400"/>
            <a:chOff x="-712443" y="-575635"/>
            <a:chExt cx="5815547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A34CC813-1452-BC28-317A-BB45FEC3C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49995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BDDABDC1-45EF-4484-0045-7C43576F80DD}"/>
                </a:ext>
              </a:extLst>
            </p:cNvPr>
            <p:cNvSpPr txBox="1"/>
            <p:nvPr/>
          </p:nvSpPr>
          <p:spPr>
            <a:xfrm>
              <a:off x="-712443" y="2294711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04164"/>
                </a:lnSpc>
              </a:pPr>
              <a:r>
                <a:rPr lang="ko-KR" altLang="en-US" sz="6000" spc="-600" dirty="0">
                  <a:solidFill>
                    <a:srgbClr val="FFFFFF"/>
                  </a:solidFill>
                  <a:latin typeface="NanumSquare ExtraBold"/>
                  <a:ea typeface="맑은 고딕"/>
                  <a:cs typeface="NanumSquare ExtraBold"/>
                </a:rPr>
                <a:t>프로젝트를</a:t>
              </a:r>
              <a:endParaRPr lang="en-US" altLang="ko-KR" sz="6000" spc="-600" dirty="0">
                <a:solidFill>
                  <a:srgbClr val="FFFFFF"/>
                </a:solidFill>
                <a:latin typeface="NanumSquare ExtraBold"/>
                <a:ea typeface="맑은 고딕"/>
                <a:cs typeface="NanumSquare ExtraBold"/>
              </a:endParaRPr>
            </a:p>
            <a:p>
              <a:pPr algn="ctr">
                <a:lnSpc>
                  <a:spcPct val="104164"/>
                </a:lnSpc>
              </a:pPr>
              <a:r>
                <a:rPr lang="ko-KR" altLang="en-US" sz="6000" spc="-600" dirty="0">
                  <a:solidFill>
                    <a:srgbClr val="FFFFFF"/>
                  </a:solidFill>
                  <a:latin typeface="NanumSquare ExtraBold"/>
                  <a:ea typeface="맑은 고딕"/>
                  <a:cs typeface="NanumSquare ExtraBold"/>
                </a:rPr>
                <a:t>하면서 </a:t>
              </a:r>
              <a:r>
                <a:rPr lang="ko-KR" altLang="en-US" sz="6000" spc="-600" dirty="0" err="1">
                  <a:solidFill>
                    <a:srgbClr val="FFFFFF"/>
                  </a:solidFill>
                  <a:latin typeface="NanumSquare ExtraBold"/>
                  <a:ea typeface="맑은 고딕"/>
                  <a:cs typeface="NanumSquare ExtraBold"/>
                </a:rPr>
                <a:t>느낀점</a:t>
              </a:r>
              <a:endParaRPr lang="en-US" altLang="ko-KR" sz="6000" spc="-600" dirty="0" err="1">
                <a:solidFill>
                  <a:srgbClr val="FFFFFF"/>
                </a:solidFill>
                <a:latin typeface="NanumSquare ExtraBold"/>
                <a:ea typeface="맑은 고딕"/>
                <a:cs typeface="NanumSquare ExtraBold"/>
              </a:endParaRP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0E3B04EF-8C47-C016-92A8-ECDC990D9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57" y="5647365"/>
              <a:ext cx="1562100" cy="19431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FC143A9-EF66-1372-EB32-742F8AF08B34}"/>
              </a:ext>
            </a:extLst>
          </p:cNvPr>
          <p:cNvSpPr txBox="1"/>
          <p:nvPr/>
        </p:nvSpPr>
        <p:spPr>
          <a:xfrm>
            <a:off x="6363751" y="1714500"/>
            <a:ext cx="11506200" cy="279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050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2800" dirty="0">
                <a:latin typeface="+mn-ea"/>
              </a:rPr>
              <a:t>프로젝트 진행 중 </a:t>
            </a:r>
            <a:r>
              <a:rPr lang="en" altLang="ko-KR" sz="2800" dirty="0">
                <a:latin typeface="+mn-ea"/>
              </a:rPr>
              <a:t>CORS </a:t>
            </a:r>
            <a:r>
              <a:rPr lang="ko-KR" altLang="en-US" sz="2800" dirty="0">
                <a:latin typeface="+mn-ea"/>
              </a:rPr>
              <a:t>에러라는 기술적 문제를 만나면서 처음에는 당황했지만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문제의 원인을 이해하고 적절한 해결 방법을 찾아가며 한 단계 성장할 수 있었습니다</a:t>
            </a:r>
            <a:r>
              <a:rPr lang="en-US" altLang="ko-KR" sz="2800" dirty="0">
                <a:latin typeface="+mn-ea"/>
              </a:rPr>
              <a:t>. </a:t>
            </a:r>
          </a:p>
          <a:p>
            <a:pPr algn="l">
              <a:lnSpc>
                <a:spcPts val="4050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2800" dirty="0">
                <a:latin typeface="+mn-ea"/>
              </a:rPr>
              <a:t>특히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웹 보안 정책</a:t>
            </a:r>
            <a:r>
              <a:rPr lang="en-US" altLang="ko-KR" sz="2800" dirty="0">
                <a:latin typeface="+mn-ea"/>
              </a:rPr>
              <a:t>(</a:t>
            </a:r>
            <a:r>
              <a:rPr lang="en" altLang="ko-KR" sz="2800" dirty="0">
                <a:latin typeface="+mn-ea"/>
              </a:rPr>
              <a:t>CORS)</a:t>
            </a:r>
            <a:r>
              <a:rPr lang="ko-KR" altLang="en-US" sz="2800" dirty="0" err="1">
                <a:latin typeface="+mn-ea"/>
              </a:rPr>
              <a:t>에</a:t>
            </a:r>
            <a:r>
              <a:rPr lang="ko-KR" altLang="en-US" sz="2800" dirty="0">
                <a:latin typeface="+mn-ea"/>
              </a:rPr>
              <a:t> 대해 더 깊이 학습할 기회가 되었고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이를 통해 </a:t>
            </a:r>
            <a:r>
              <a:rPr lang="en" altLang="ko-KR" sz="2800" dirty="0">
                <a:latin typeface="+mn-ea"/>
              </a:rPr>
              <a:t>API </a:t>
            </a:r>
            <a:r>
              <a:rPr lang="ko-KR" altLang="en-US" sz="2800" dirty="0">
                <a:latin typeface="+mn-ea"/>
              </a:rPr>
              <a:t>통신의 원리와 브라우저의 동작 방식을 이해하게 되었습니다</a:t>
            </a:r>
            <a:r>
              <a:rPr lang="en-US" altLang="ko-KR" sz="2800" dirty="0">
                <a:latin typeface="+mn-ea"/>
              </a:rPr>
              <a:t>.</a:t>
            </a:r>
            <a:endParaRPr kumimoji="1" lang="ko-KR" altLang="en-US" sz="2800" b="0" dirty="0">
              <a:solidFill>
                <a:srgbClr val="569CD6"/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50A291-572C-9AA0-0335-20B9CB77C1E2}"/>
              </a:ext>
            </a:extLst>
          </p:cNvPr>
          <p:cNvSpPr txBox="1"/>
          <p:nvPr/>
        </p:nvSpPr>
        <p:spPr>
          <a:xfrm>
            <a:off x="6248400" y="1045037"/>
            <a:ext cx="9677400" cy="370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altLang="ko-KR" sz="4400" dirty="0"/>
              <a:t>1.</a:t>
            </a:r>
            <a:r>
              <a:rPr lang="ko-KR" altLang="en-US" sz="4400" dirty="0"/>
              <a:t> 기술적 문제를 해결하며 </a:t>
            </a:r>
            <a:r>
              <a:rPr lang="ko-KR" altLang="en-US" sz="4400" dirty="0" err="1"/>
              <a:t>배운점</a:t>
            </a:r>
            <a:endParaRPr kumimoji="1" lang="ko-KR" altLang="en-US" sz="4400" b="0" dirty="0">
              <a:solidFill>
                <a:srgbClr val="569CD6"/>
              </a:solidFill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F03F67-162B-81CE-3415-0239B1299479}"/>
              </a:ext>
            </a:extLst>
          </p:cNvPr>
          <p:cNvSpPr txBox="1"/>
          <p:nvPr/>
        </p:nvSpPr>
        <p:spPr>
          <a:xfrm>
            <a:off x="6363750" y="5590947"/>
            <a:ext cx="10552649" cy="370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50"/>
              </a:lnSpc>
            </a:pPr>
            <a:r>
              <a:rPr lang="en-US" altLang="ko-KR" sz="4400" dirty="0"/>
              <a:t>2.</a:t>
            </a:r>
            <a:r>
              <a:rPr lang="ko-KR" altLang="en-US" sz="4400" dirty="0"/>
              <a:t> 개발 환경과 실제 서비스의 차이 인식</a:t>
            </a:r>
            <a:endParaRPr kumimoji="1" lang="ko-KR" altLang="en-US" sz="4400" b="0" dirty="0">
              <a:solidFill>
                <a:srgbClr val="569CD6"/>
              </a:solidFill>
              <a:effectLst/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E7B0F-4FCA-C2E7-D565-1287B23D1449}"/>
              </a:ext>
            </a:extLst>
          </p:cNvPr>
          <p:cNvSpPr txBox="1"/>
          <p:nvPr/>
        </p:nvSpPr>
        <p:spPr>
          <a:xfrm>
            <a:off x="6363750" y="6213559"/>
            <a:ext cx="11506200" cy="2636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050"/>
              </a:lnSpc>
              <a:spcBef>
                <a:spcPts val="500"/>
              </a:spcBef>
              <a:spcAft>
                <a:spcPts val="500"/>
              </a:spcAft>
            </a:pPr>
            <a:r>
              <a:rPr lang="ko-KR" altLang="en-US" sz="2800" dirty="0"/>
              <a:t>개발 환경에서 임시로 브라우저 설정을 변경해 문제를 해결했지만</a:t>
            </a:r>
            <a:r>
              <a:rPr lang="en-US" altLang="ko-KR" sz="2800" dirty="0"/>
              <a:t>, </a:t>
            </a:r>
            <a:r>
              <a:rPr lang="ko-KR" altLang="en-US" sz="2800" dirty="0"/>
              <a:t>실제 배포 환경에서는 이러한 방법이 적합하지 않다는 것을 배웠습니다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이후 서버에서 </a:t>
            </a:r>
            <a:r>
              <a:rPr lang="en" altLang="ko-KR" sz="2800" dirty="0"/>
              <a:t>CORS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처리하거나 프록시 서버를 사용하는 방법 등을 </a:t>
            </a:r>
            <a:r>
              <a:rPr lang="ko-KR" altLang="en-US" sz="2800" dirty="0" err="1"/>
              <a:t>학습해야겠다는</a:t>
            </a:r>
            <a:r>
              <a:rPr lang="ko-KR" altLang="en-US" sz="2800" dirty="0"/>
              <a:t> 필요성을 느꼈습니다</a:t>
            </a:r>
            <a:r>
              <a:rPr lang="en-US" altLang="ko-KR" sz="2800" dirty="0"/>
              <a:t>.</a:t>
            </a:r>
            <a:endParaRPr kumimoji="1" lang="ko-KR" altLang="en-US" sz="2800" b="0" dirty="0">
              <a:solidFill>
                <a:srgbClr val="569CD6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308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7CEF5-C92D-4D43-2753-86882D4D6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49C2DB7-1941-54D0-0707-94E87033FEA2}"/>
              </a:ext>
            </a:extLst>
          </p:cNvPr>
          <p:cNvSpPr txBox="1"/>
          <p:nvPr/>
        </p:nvSpPr>
        <p:spPr>
          <a:xfrm>
            <a:off x="996950" y="3390900"/>
            <a:ext cx="162941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6800" b="0" i="0" u="none" strike="noStrike" dirty="0">
                <a:solidFill>
                  <a:srgbClr val="FFFFFF"/>
                </a:solidFill>
                <a:latin typeface="Gmarket Sans Bold"/>
              </a:rPr>
              <a:t>THANK YOU</a:t>
            </a:r>
            <a:r>
              <a:rPr lang="en-US" sz="16800" b="0" i="0" u="none" strike="noStrike" dirty="0">
                <a:solidFill>
                  <a:srgbClr val="53FF62"/>
                </a:solidFill>
                <a:latin typeface="Gmarket Sans Bold"/>
              </a:rPr>
              <a:t>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6AD7633-77BA-5157-5B4A-787669765F4D}"/>
              </a:ext>
            </a:extLst>
          </p:cNvPr>
          <p:cNvSpPr txBox="1"/>
          <p:nvPr/>
        </p:nvSpPr>
        <p:spPr>
          <a:xfrm>
            <a:off x="7696200" y="1841500"/>
            <a:ext cx="77343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000" b="0" i="0" u="none" strike="noStrike" spc="-1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sz="10000" b="0" i="0" u="none" strike="noStrike" spc="-1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77E8EF-528F-7885-6754-F4CD00748DC2}"/>
              </a:ext>
            </a:extLst>
          </p:cNvPr>
          <p:cNvSpPr txBox="1"/>
          <p:nvPr/>
        </p:nvSpPr>
        <p:spPr>
          <a:xfrm>
            <a:off x="17678400" y="10040458"/>
            <a:ext cx="3390900" cy="246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50"/>
              </a:lnSpc>
            </a:pPr>
            <a:r>
              <a:rPr kumimoji="1" lang="ko-KR" altLang="en-US" sz="700" b="0" dirty="0">
                <a:effectLst/>
                <a:latin typeface="+mn-ea"/>
              </a:rPr>
              <a:t>드디어 종강 </a:t>
            </a:r>
          </a:p>
        </p:txBody>
      </p:sp>
    </p:spTree>
    <p:extLst>
      <p:ext uri="{BB962C8B-B14F-4D97-AF65-F5344CB8AC3E}">
        <p14:creationId xmlns:p14="http://schemas.microsoft.com/office/powerpoint/2010/main" val="95750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8">
            <a:extLst>
              <a:ext uri="{FF2B5EF4-FFF2-40B4-BE49-F238E27FC236}">
                <a16:creationId xmlns:a16="http://schemas.microsoft.com/office/drawing/2014/main" id="{384D8D29-AE7B-FA18-ADF7-AA75DE25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7117850"/>
            <a:ext cx="12407900" cy="1282700"/>
          </a:xfrm>
          <a:prstGeom prst="rect">
            <a:avLst/>
          </a:prstGeom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2AF26501-935C-0E61-6DBB-F111405C0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1" y="5589485"/>
            <a:ext cx="12407900" cy="1282700"/>
          </a:xfrm>
          <a:prstGeom prst="rect">
            <a:avLst/>
          </a:prstGeom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5BADB294-57AF-C3C1-89C0-A0BABD38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4105025"/>
            <a:ext cx="12407900" cy="1282700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4C71C1E2-69F5-60C3-CAF5-CCE90941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15" y="2505211"/>
            <a:ext cx="12407900" cy="1282700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B2CCF00D-DA95-685E-0252-69FE912E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93691" y="-8221771"/>
            <a:ext cx="2193027" cy="1839559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-460308" y="-990652"/>
            <a:ext cx="3875762" cy="39272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sz="9600" spc="-1500" dirty="0">
                <a:solidFill>
                  <a:srgbClr val="47CF7D"/>
                </a:solidFill>
                <a:latin typeface="Gmarket Sans Bold"/>
                <a:ea typeface="맑은 고딕"/>
              </a:rPr>
              <a:t>목차</a:t>
            </a:r>
            <a:endParaRPr lang="en-US" altLang="ko-KR" sz="9600" spc="-1500">
              <a:solidFill>
                <a:srgbClr val="47CF7D"/>
              </a:solidFill>
              <a:latin typeface="Gmarket Sans Bold"/>
              <a:ea typeface="맑은 고딕"/>
              <a:cs typeface="Gmarket San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7247565" y="3556000"/>
            <a:ext cx="3644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0000"/>
              </a:solidFill>
              <a:ea typeface="SpoqaHanSans-Bol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5C05D4-D81B-2CB3-2B44-3E052FCD5EB6}"/>
              </a:ext>
            </a:extLst>
          </p:cNvPr>
          <p:cNvGrpSpPr/>
          <p:nvPr/>
        </p:nvGrpSpPr>
        <p:grpSpPr>
          <a:xfrm>
            <a:off x="1600200" y="2635579"/>
            <a:ext cx="4697675" cy="958850"/>
            <a:chOff x="1176966" y="3439956"/>
            <a:chExt cx="4089890" cy="495300"/>
          </a:xfrm>
        </p:grpSpPr>
        <p:sp>
          <p:nvSpPr>
            <p:cNvPr id="4" name="TextBox 4"/>
            <p:cNvSpPr txBox="1"/>
            <p:nvPr/>
          </p:nvSpPr>
          <p:spPr>
            <a:xfrm>
              <a:off x="1176966" y="3484971"/>
              <a:ext cx="629847" cy="4270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3200" b="0" i="0" u="none" strike="noStrike" dirty="0">
                  <a:solidFill>
                    <a:srgbClr val="000000"/>
                  </a:solidFill>
                  <a:latin typeface="SpoqaHanSans-Bold"/>
                </a:rPr>
                <a:t>01.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99756" y="3439956"/>
              <a:ext cx="34671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b="0" i="0" u="none" strike="noStrike" dirty="0">
                  <a:solidFill>
                    <a:srgbClr val="000000"/>
                  </a:solidFill>
                  <a:ea typeface="SpoqaHanSans-Bold"/>
                </a:rPr>
                <a:t>개요</a:t>
              </a:r>
              <a:endParaRPr lang="ko-KR" sz="3200" b="0" i="0" u="none" strike="noStrike" dirty="0">
                <a:solidFill>
                  <a:srgbClr val="000000"/>
                </a:solidFill>
                <a:ea typeface="SpoqaHanSans-Bold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9ABD19A-B4B3-D0CD-E93B-2D41FB08A6A6}"/>
              </a:ext>
            </a:extLst>
          </p:cNvPr>
          <p:cNvGrpSpPr/>
          <p:nvPr/>
        </p:nvGrpSpPr>
        <p:grpSpPr>
          <a:xfrm>
            <a:off x="1600200" y="4498725"/>
            <a:ext cx="4102100" cy="495300"/>
            <a:chOff x="1176965" y="3556000"/>
            <a:chExt cx="4102100" cy="495300"/>
          </a:xfrm>
        </p:grpSpPr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863F0FF3-3E21-867E-447E-9027194742BF}"/>
                </a:ext>
              </a:extLst>
            </p:cNvPr>
            <p:cNvSpPr txBox="1"/>
            <p:nvPr/>
          </p:nvSpPr>
          <p:spPr>
            <a:xfrm>
              <a:off x="1176965" y="3556000"/>
              <a:ext cx="6223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3200" b="0" i="0" u="none" strike="noStrike" dirty="0">
                  <a:solidFill>
                    <a:srgbClr val="000000"/>
                  </a:solidFill>
                  <a:latin typeface="SpoqaHanSans-Bold"/>
                </a:rPr>
                <a:t>0</a:t>
              </a:r>
              <a:r>
                <a:rPr lang="en-US" altLang="ko-KR" sz="3200" b="0" i="0" u="none" strike="noStrike" dirty="0">
                  <a:solidFill>
                    <a:srgbClr val="000000"/>
                  </a:solidFill>
                  <a:latin typeface="SpoqaHanSans-Bold"/>
                </a:rPr>
                <a:t>2</a:t>
              </a:r>
              <a:r>
                <a:rPr lang="en-US" sz="3200" b="0" i="0" u="none" strike="noStrike" dirty="0">
                  <a:solidFill>
                    <a:srgbClr val="000000"/>
                  </a:solidFill>
                  <a:latin typeface="SpoqaHanSans-Bold"/>
                </a:rPr>
                <a:t>.</a:t>
              </a:r>
            </a:p>
          </p:txBody>
        </p: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72E0A55A-6535-EF0F-3977-73FC74675B24}"/>
                </a:ext>
              </a:extLst>
            </p:cNvPr>
            <p:cNvSpPr txBox="1"/>
            <p:nvPr/>
          </p:nvSpPr>
          <p:spPr>
            <a:xfrm>
              <a:off x="1811965" y="3556000"/>
              <a:ext cx="34671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000000"/>
                  </a:solidFill>
                  <a:ea typeface="SpoqaHanSans-Bold"/>
                </a:rPr>
                <a:t>기술 스택</a:t>
              </a:r>
              <a:endParaRPr lang="ko-KR" sz="3200" b="0" i="0" u="none" strike="noStrike" dirty="0">
                <a:solidFill>
                  <a:srgbClr val="000000"/>
                </a:solidFill>
                <a:ea typeface="SpoqaHanSans-Bold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BA348E6-D75F-1CE5-CA22-395CDB47B5FF}"/>
              </a:ext>
            </a:extLst>
          </p:cNvPr>
          <p:cNvGrpSpPr/>
          <p:nvPr/>
        </p:nvGrpSpPr>
        <p:grpSpPr>
          <a:xfrm>
            <a:off x="1572640" y="7511550"/>
            <a:ext cx="4102100" cy="495300"/>
            <a:chOff x="1176965" y="3556000"/>
            <a:chExt cx="4102100" cy="495300"/>
          </a:xfrm>
        </p:grpSpPr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218E51F8-32DC-BFE1-318F-9484A71562D7}"/>
                </a:ext>
              </a:extLst>
            </p:cNvPr>
            <p:cNvSpPr txBox="1"/>
            <p:nvPr/>
          </p:nvSpPr>
          <p:spPr>
            <a:xfrm>
              <a:off x="1176965" y="3556000"/>
              <a:ext cx="6223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3200" b="0" i="0" u="none" strike="noStrike" dirty="0">
                  <a:solidFill>
                    <a:srgbClr val="000000"/>
                  </a:solidFill>
                  <a:latin typeface="SpoqaHanSans-Bold"/>
                </a:rPr>
                <a:t>0</a:t>
              </a:r>
              <a:r>
                <a:rPr lang="en-US" altLang="ko-KR" sz="3200" b="0" i="0" u="none" strike="noStrike" dirty="0">
                  <a:solidFill>
                    <a:srgbClr val="000000"/>
                  </a:solidFill>
                  <a:latin typeface="SpoqaHanSans-Bold"/>
                </a:rPr>
                <a:t>4</a:t>
              </a:r>
              <a:r>
                <a:rPr lang="en-US" sz="3200" b="0" i="0" u="none" strike="noStrike" dirty="0">
                  <a:solidFill>
                    <a:srgbClr val="000000"/>
                  </a:solidFill>
                  <a:latin typeface="SpoqaHanSans-Bold"/>
                </a:rPr>
                <a:t>.</a:t>
              </a: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D4468842-06B3-CFAA-DB52-45FA4ABB3C2F}"/>
                </a:ext>
              </a:extLst>
            </p:cNvPr>
            <p:cNvSpPr txBox="1"/>
            <p:nvPr/>
          </p:nvSpPr>
          <p:spPr>
            <a:xfrm>
              <a:off x="1811965" y="3556000"/>
              <a:ext cx="34671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000000"/>
                  </a:solidFill>
                  <a:ea typeface="SpoqaHanSans-Bold"/>
                </a:rPr>
                <a:t>실행 결과</a:t>
              </a:r>
              <a:endParaRPr lang="ko-KR" sz="3200" b="0" i="0" u="none" strike="noStrike" dirty="0">
                <a:solidFill>
                  <a:srgbClr val="000000"/>
                </a:solidFill>
                <a:ea typeface="SpoqaHanSans-Bold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FDE8A15-7521-A3FD-AA7E-BF0FD03DC2B9}"/>
              </a:ext>
            </a:extLst>
          </p:cNvPr>
          <p:cNvGrpSpPr/>
          <p:nvPr/>
        </p:nvGrpSpPr>
        <p:grpSpPr>
          <a:xfrm>
            <a:off x="1572640" y="6029575"/>
            <a:ext cx="4102100" cy="495300"/>
            <a:chOff x="1176965" y="3556000"/>
            <a:chExt cx="4102100" cy="495300"/>
          </a:xfrm>
        </p:grpSpPr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59EF0A4A-2E33-25D3-EBE7-3967ADE56884}"/>
                </a:ext>
              </a:extLst>
            </p:cNvPr>
            <p:cNvSpPr txBox="1"/>
            <p:nvPr/>
          </p:nvSpPr>
          <p:spPr>
            <a:xfrm>
              <a:off x="1176965" y="3556000"/>
              <a:ext cx="6223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3200" b="0" i="0" u="none" strike="noStrike" dirty="0">
                  <a:solidFill>
                    <a:srgbClr val="000000"/>
                  </a:solidFill>
                  <a:latin typeface="SpoqaHanSans-Bold"/>
                </a:rPr>
                <a:t>0</a:t>
              </a:r>
              <a:r>
                <a:rPr lang="en-US" altLang="ko-KR" sz="3200" b="0" i="0" u="none" strike="noStrike" dirty="0">
                  <a:solidFill>
                    <a:srgbClr val="000000"/>
                  </a:solidFill>
                  <a:latin typeface="SpoqaHanSans-Bold"/>
                </a:rPr>
                <a:t>3</a:t>
              </a:r>
              <a:r>
                <a:rPr lang="en-US" sz="3200" b="0" i="0" u="none" strike="noStrike" dirty="0">
                  <a:solidFill>
                    <a:srgbClr val="000000"/>
                  </a:solidFill>
                  <a:latin typeface="SpoqaHanSans-Bold"/>
                </a:rPr>
                <a:t>.</a:t>
              </a:r>
            </a:p>
          </p:txBody>
        </p:sp>
        <p:sp>
          <p:nvSpPr>
            <p:cNvPr id="35" name="TextBox 5">
              <a:extLst>
                <a:ext uri="{FF2B5EF4-FFF2-40B4-BE49-F238E27FC236}">
                  <a16:creationId xmlns:a16="http://schemas.microsoft.com/office/drawing/2014/main" id="{544466B4-70FB-DE50-8D42-67E02B9463DF}"/>
                </a:ext>
              </a:extLst>
            </p:cNvPr>
            <p:cNvSpPr txBox="1"/>
            <p:nvPr/>
          </p:nvSpPr>
          <p:spPr>
            <a:xfrm>
              <a:off x="1811965" y="3556000"/>
              <a:ext cx="34671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000000"/>
                  </a:solidFill>
                  <a:ea typeface="SpoqaHanSans-Bold"/>
                </a:rPr>
                <a:t>주요 코드 설명</a:t>
              </a:r>
              <a:endParaRPr lang="ko-KR" sz="3200" b="0" i="0" u="none" strike="noStrike" dirty="0">
                <a:solidFill>
                  <a:srgbClr val="000000"/>
                </a:solidFill>
                <a:ea typeface="SpoqaHanSans-Bold"/>
              </a:endParaRPr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9DFB349B-ED9D-3E4B-9D93-2EFB9FED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81" y="8584915"/>
            <a:ext cx="12407900" cy="1282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83BF69-2EB7-4434-D8FA-0B4AF22F8875}"/>
              </a:ext>
            </a:extLst>
          </p:cNvPr>
          <p:cNvGrpSpPr/>
          <p:nvPr/>
        </p:nvGrpSpPr>
        <p:grpSpPr>
          <a:xfrm>
            <a:off x="1619912" y="8746840"/>
            <a:ext cx="6457286" cy="958850"/>
            <a:chOff x="1176966" y="3439956"/>
            <a:chExt cx="5621843" cy="495300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939F935-2EEE-990F-F073-38343F623651}"/>
                </a:ext>
              </a:extLst>
            </p:cNvPr>
            <p:cNvSpPr txBox="1"/>
            <p:nvPr/>
          </p:nvSpPr>
          <p:spPr>
            <a:xfrm>
              <a:off x="1176966" y="3484971"/>
              <a:ext cx="629847" cy="4270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3200" b="0" i="0" u="none" strike="noStrike" dirty="0">
                  <a:solidFill>
                    <a:srgbClr val="000000"/>
                  </a:solidFill>
                  <a:latin typeface="SpoqaHanSans-Bold"/>
                </a:rPr>
                <a:t>05.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8CAFDE4-A817-A8FF-6340-AEEE19E3CE56}"/>
                </a:ext>
              </a:extLst>
            </p:cNvPr>
            <p:cNvSpPr txBox="1"/>
            <p:nvPr/>
          </p:nvSpPr>
          <p:spPr>
            <a:xfrm>
              <a:off x="1799755" y="3439956"/>
              <a:ext cx="4999054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b="0" i="0" u="none" strike="noStrike" dirty="0">
                  <a:solidFill>
                    <a:srgbClr val="000000"/>
                  </a:solidFill>
                  <a:ea typeface="SpoqaHanSans-Bold"/>
                </a:rPr>
                <a:t>프로젝트 진행 문제 및 해결</a:t>
              </a:r>
              <a:endParaRPr lang="ko-KR" sz="3200" b="0" i="0" u="none" strike="noStrike" dirty="0">
                <a:solidFill>
                  <a:srgbClr val="000000"/>
                </a:solidFill>
                <a:ea typeface="SpoqaHanSans-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397321-D060-104A-CD0E-18FF4DB86C1D}"/>
              </a:ext>
            </a:extLst>
          </p:cNvPr>
          <p:cNvGrpSpPr/>
          <p:nvPr/>
        </p:nvGrpSpPr>
        <p:grpSpPr>
          <a:xfrm>
            <a:off x="-33429" y="-12700"/>
            <a:ext cx="5770871" cy="10312400"/>
            <a:chOff x="-667767" y="-575635"/>
            <a:chExt cx="5770871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D6FE4532-25DE-5CF2-9648-9271894B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67767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F68E0A0A-BF8C-77C3-F101-02BCC9FC7E81}"/>
                </a:ext>
              </a:extLst>
            </p:cNvPr>
            <p:cNvSpPr txBox="1"/>
            <p:nvPr/>
          </p:nvSpPr>
          <p:spPr>
            <a:xfrm>
              <a:off x="-649995" y="2013392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4164"/>
                </a:lnSpc>
              </a:pPr>
              <a:r>
                <a:rPr lang="ko-KR" altLang="en-US" sz="6600" spc="-600" dirty="0">
                  <a:solidFill>
                    <a:srgbClr val="FFFFFF"/>
                  </a:solidFill>
                  <a:latin typeface="NanumSquare ExtraBold"/>
                </a:rPr>
                <a:t>프로젝트 개요</a:t>
              </a:r>
              <a:endParaRPr lang="en-US" sz="6600" b="0" i="0" u="none" strike="noStrike" spc="-600" dirty="0">
                <a:solidFill>
                  <a:srgbClr val="FFFFFF"/>
                </a:solidFill>
                <a:latin typeface="NanumSquare ExtraBold"/>
              </a:endParaRP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9EDCBFFA-7DEB-43AF-36D6-EDE0EC3DF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57" y="5647365"/>
              <a:ext cx="1562100" cy="1943100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6248400" y="161723"/>
            <a:ext cx="9570335" cy="984251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800" dirty="0"/>
              <a:t>•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000" b="1" i="0" u="none" strike="noStrike" dirty="0">
                <a:highlight>
                  <a:srgbClr val="D3FEEE"/>
                </a:highlight>
                <a:latin typeface="Gmarket Sans Bold"/>
              </a:rPr>
              <a:t>프로젝트 이름 </a:t>
            </a:r>
            <a:r>
              <a:rPr lang="en-US" altLang="ko-KR" sz="3000" dirty="0">
                <a:latin typeface="Gmarket Sans Bold"/>
              </a:rPr>
              <a:t>:</a:t>
            </a:r>
            <a:r>
              <a:rPr lang="ko-KR" altLang="en-US" sz="3000" dirty="0">
                <a:latin typeface="Gmarket Sans Bold"/>
              </a:rPr>
              <a:t> </a:t>
            </a:r>
            <a:r>
              <a:rPr lang="en" altLang="ko-KR" sz="3200" dirty="0"/>
              <a:t>Q&amp;A </a:t>
            </a:r>
            <a:r>
              <a:rPr lang="ko-KR" altLang="en-US" sz="3200" dirty="0"/>
              <a:t>기반 경로 추천 시스템</a:t>
            </a:r>
            <a:endParaRPr lang="en-US" sz="3000" b="0" i="0" u="none" strike="noStrike" dirty="0">
              <a:latin typeface="Gmarket Sans Bold"/>
            </a:endParaRP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1997F80A-33FF-24E3-FD1E-FBBF9A6DA23F}"/>
              </a:ext>
            </a:extLst>
          </p:cNvPr>
          <p:cNvSpPr txBox="1"/>
          <p:nvPr/>
        </p:nvSpPr>
        <p:spPr>
          <a:xfrm>
            <a:off x="6041628" y="1623089"/>
            <a:ext cx="11506200" cy="1697369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dirty="0"/>
              <a:t>• </a:t>
            </a:r>
            <a:r>
              <a:rPr lang="ko-KR" altLang="en-US" sz="3200" b="1" dirty="0">
                <a:highlight>
                  <a:srgbClr val="D3FEEE"/>
                </a:highlight>
                <a:latin typeface="Gmarket Sans Bold"/>
              </a:rPr>
              <a:t>목표</a:t>
            </a:r>
            <a:r>
              <a:rPr lang="ko-KR" altLang="en-US" sz="3000" dirty="0">
                <a:latin typeface="Gmarket Sans Bold"/>
              </a:rPr>
              <a:t> </a:t>
            </a:r>
            <a:r>
              <a:rPr lang="en-US" altLang="ko-KR" sz="3000" dirty="0">
                <a:latin typeface="Gmarket Sans Bold"/>
              </a:rPr>
              <a:t>:</a:t>
            </a:r>
            <a:r>
              <a:rPr lang="ko-KR" altLang="en-US" sz="3000" dirty="0">
                <a:latin typeface="Gmarket Sans Bold"/>
              </a:rPr>
              <a:t> </a:t>
            </a:r>
            <a:r>
              <a:rPr lang="ko-KR" altLang="en-US" sz="3200" dirty="0"/>
              <a:t>사용자 질문</a:t>
            </a:r>
            <a:r>
              <a:rPr lang="en-US" altLang="ko-KR" sz="3200" dirty="0"/>
              <a:t>(</a:t>
            </a:r>
            <a:r>
              <a:rPr lang="en" altLang="ko-KR" sz="3200" dirty="0"/>
              <a:t>Q&amp;A)</a:t>
            </a:r>
            <a:r>
              <a:rPr lang="ko-KR" altLang="en-US" sz="3200" dirty="0"/>
              <a:t>을 기반으로 추천 경로 및                   </a:t>
            </a:r>
            <a:r>
              <a:rPr lang="en-US" altLang="ko-KR" sz="3200" dirty="0"/>
              <a:t>			</a:t>
            </a:r>
            <a:r>
              <a:rPr lang="ko-KR" altLang="en-US" sz="3200" dirty="0"/>
              <a:t>위치를 제공하는 지능형 지도 서비스 구현</a:t>
            </a:r>
            <a:r>
              <a:rPr lang="en-US" altLang="ko-KR" sz="3200" dirty="0"/>
              <a:t>.</a:t>
            </a:r>
            <a:endParaRPr lang="en-US" sz="3000" b="0" i="0" u="none" strike="noStrike" dirty="0">
              <a:latin typeface="Gmarket Sans Bold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772C6E9E-29A5-2450-63C0-BA70299D8788}"/>
              </a:ext>
            </a:extLst>
          </p:cNvPr>
          <p:cNvSpPr txBox="1"/>
          <p:nvPr/>
        </p:nvSpPr>
        <p:spPr>
          <a:xfrm>
            <a:off x="6041628" y="3831561"/>
            <a:ext cx="3721100" cy="1082082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r>
              <a:rPr kumimoji="1"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dirty="0"/>
              <a:t>• </a:t>
            </a:r>
            <a:r>
              <a:rPr lang="ko-KR" altLang="en-US" sz="3200" b="1" dirty="0">
                <a:highlight>
                  <a:srgbClr val="D3FEEE"/>
                </a:highlight>
                <a:latin typeface="+mn-ea"/>
              </a:rPr>
              <a:t>주요 기능</a:t>
            </a:r>
            <a:endParaRPr lang="en-US" altLang="ko-KR" sz="3200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3200" dirty="0"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sz="4400" b="0" i="0" u="none" strike="noStrike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CABF30-6BEC-F411-6BA9-F4CAAAB60F43}"/>
              </a:ext>
            </a:extLst>
          </p:cNvPr>
          <p:cNvSpPr txBox="1"/>
          <p:nvPr/>
        </p:nvSpPr>
        <p:spPr>
          <a:xfrm>
            <a:off x="7147366" y="4280955"/>
            <a:ext cx="8092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•</a:t>
            </a:r>
            <a:r>
              <a:rPr lang="ko-KR" altLang="en-US" sz="3200" dirty="0"/>
              <a:t> 지도 유형 선택</a:t>
            </a:r>
            <a:r>
              <a:rPr lang="en-US" altLang="ko-KR" sz="3200" dirty="0"/>
              <a:t>(</a:t>
            </a:r>
            <a:r>
              <a:rPr lang="ko-KR" altLang="en-US" sz="3200" dirty="0"/>
              <a:t>일반</a:t>
            </a:r>
            <a:r>
              <a:rPr lang="en-US" altLang="ko-KR" sz="3200" dirty="0"/>
              <a:t>, </a:t>
            </a:r>
            <a:r>
              <a:rPr lang="ko-KR" altLang="en-US" sz="3200" dirty="0"/>
              <a:t>위성</a:t>
            </a:r>
            <a:r>
              <a:rPr lang="en-US" altLang="ko-KR" sz="3200" dirty="0"/>
              <a:t>, </a:t>
            </a:r>
            <a:r>
              <a:rPr lang="ko-KR" altLang="en-US" sz="3200" dirty="0"/>
              <a:t>하이브리드 등</a:t>
            </a:r>
            <a:r>
              <a:rPr lang="en-US" altLang="ko-KR" sz="3200" dirty="0"/>
              <a:t>).</a:t>
            </a:r>
            <a:endParaRPr kumimoji="1" lang="ko-KR" altLang="en-US" sz="3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4BFB1A-EF54-AABE-902D-F1196619F079}"/>
              </a:ext>
            </a:extLst>
          </p:cNvPr>
          <p:cNvSpPr txBox="1"/>
          <p:nvPr/>
        </p:nvSpPr>
        <p:spPr>
          <a:xfrm>
            <a:off x="7172444" y="5055813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•</a:t>
            </a:r>
            <a:r>
              <a:rPr lang="ko-KR" altLang="en-US" sz="3200" dirty="0"/>
              <a:t> 출발지와 도착지 간 경로 탐색 및 시각화</a:t>
            </a:r>
            <a:r>
              <a:rPr lang="en-US" altLang="ko-KR" sz="3200" dirty="0"/>
              <a:t>.</a:t>
            </a:r>
            <a:endParaRPr kumimoji="1" lang="ko-KR" altLang="en-US" sz="3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09CD21-B048-BF0F-68AD-039A619C2B3F}"/>
              </a:ext>
            </a:extLst>
          </p:cNvPr>
          <p:cNvSpPr txBox="1"/>
          <p:nvPr/>
        </p:nvSpPr>
        <p:spPr>
          <a:xfrm>
            <a:off x="7209658" y="5806861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•</a:t>
            </a:r>
            <a:r>
              <a:rPr lang="ko-KR" altLang="en-US" sz="3200" dirty="0"/>
              <a:t> 실시간 교통 정보 활성화</a:t>
            </a:r>
            <a:r>
              <a:rPr lang="en-US" altLang="ko-KR" sz="3200" dirty="0"/>
              <a:t>/</a:t>
            </a:r>
            <a:r>
              <a:rPr lang="ko-KR" altLang="en-US" sz="3200" dirty="0"/>
              <a:t>비활성화</a:t>
            </a:r>
            <a:r>
              <a:rPr lang="en-US" altLang="ko-KR" sz="3200" dirty="0"/>
              <a:t>.</a:t>
            </a:r>
            <a:endParaRPr kumimoji="1" lang="ko-KR" altLang="en-US" sz="3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3FB902-EC66-8F09-58C0-7342254490AC}"/>
              </a:ext>
            </a:extLst>
          </p:cNvPr>
          <p:cNvSpPr txBox="1"/>
          <p:nvPr/>
        </p:nvSpPr>
        <p:spPr>
          <a:xfrm>
            <a:off x="7126102" y="7014844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•</a:t>
            </a:r>
            <a:r>
              <a:rPr lang="ko-KR" altLang="en-US" sz="2800" dirty="0"/>
              <a:t> </a:t>
            </a:r>
            <a:r>
              <a:rPr lang="en" altLang="ko-KR" sz="2800" b="1" dirty="0"/>
              <a:t>Q&amp;A </a:t>
            </a:r>
            <a:r>
              <a:rPr lang="ko-KR" altLang="en-US" sz="2800" b="1" dirty="0"/>
              <a:t>시스템</a:t>
            </a:r>
            <a:r>
              <a:rPr lang="en-US" altLang="ko-KR" sz="2800" b="1" dirty="0"/>
              <a:t>(</a:t>
            </a:r>
            <a:r>
              <a:rPr lang="en" altLang="ko-KR" sz="2800" b="1" dirty="0"/>
              <a:t>OpenAI API </a:t>
            </a:r>
            <a:r>
              <a:rPr lang="ko-KR" altLang="en-US" sz="2800" b="1" dirty="0"/>
              <a:t>기반</a:t>
            </a:r>
            <a:r>
              <a:rPr lang="en-US" altLang="ko-KR" sz="2800" b="1" dirty="0"/>
              <a:t>)</a:t>
            </a:r>
            <a:r>
              <a:rPr lang="en-US" altLang="ko-KR" sz="2800" dirty="0"/>
              <a:t>:</a:t>
            </a:r>
            <a:endParaRPr kumimoji="1" lang="ko-KR" alt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EF1729-84B9-968A-6564-946AD59E4AC2}"/>
              </a:ext>
            </a:extLst>
          </p:cNvPr>
          <p:cNvSpPr txBox="1"/>
          <p:nvPr/>
        </p:nvSpPr>
        <p:spPr>
          <a:xfrm>
            <a:off x="7908528" y="7766806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•</a:t>
            </a:r>
            <a:r>
              <a:rPr lang="ko-KR" altLang="en-US" sz="2800" dirty="0"/>
              <a:t> 사용자의 질문에 응답</a:t>
            </a:r>
            <a:r>
              <a:rPr lang="en-US" altLang="ko-KR" sz="2800" dirty="0"/>
              <a:t>.</a:t>
            </a:r>
            <a:endParaRPr kumimoji="1" lang="ko-KR" altLang="en-US" sz="2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3AF7EC-DBA2-45F2-656A-B9F4E68646DB}"/>
              </a:ext>
            </a:extLst>
          </p:cNvPr>
          <p:cNvSpPr txBox="1"/>
          <p:nvPr/>
        </p:nvSpPr>
        <p:spPr>
          <a:xfrm>
            <a:off x="7902178" y="8518768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•</a:t>
            </a:r>
            <a:r>
              <a:rPr lang="ko-KR" altLang="en-US" sz="2800" dirty="0"/>
              <a:t> 답변에 포함된 추천 위치를 지도에 표시</a:t>
            </a:r>
            <a:r>
              <a:rPr lang="en-US" altLang="ko-KR" sz="2800" dirty="0"/>
              <a:t>.</a:t>
            </a:r>
            <a:endParaRPr kumimoji="1" lang="ko-KR" alt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117F31-EA3B-B343-E5EA-E4309376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1FADFB5-DBC1-5B6C-1381-72C4C4193BE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05520F8-1B11-2A8F-90C8-A47565E4B3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7EFA373-CCEB-0062-46F9-3D977B748D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182BE262-F3DA-D714-4038-ACEA3FD78A1B}"/>
              </a:ext>
            </a:extLst>
          </p:cNvPr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B4F487-BFA9-135F-EF33-D9C8C9C65F55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D22C2BD-5759-43A7-9A83-C714FDA18728}"/>
              </a:ext>
            </a:extLst>
          </p:cNvPr>
          <p:cNvGrpSpPr/>
          <p:nvPr/>
        </p:nvGrpSpPr>
        <p:grpSpPr>
          <a:xfrm>
            <a:off x="-33429" y="-12700"/>
            <a:ext cx="5770871" cy="10312400"/>
            <a:chOff x="-667767" y="-575635"/>
            <a:chExt cx="5770871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7C071BD0-98D7-AB1A-3E69-3CFCC65F3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67767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0EB29425-6068-0332-E1B2-FA3098A9D461}"/>
                </a:ext>
              </a:extLst>
            </p:cNvPr>
            <p:cNvSpPr txBox="1"/>
            <p:nvPr/>
          </p:nvSpPr>
          <p:spPr>
            <a:xfrm>
              <a:off x="-649995" y="2013392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ct val="104164"/>
                </a:lnSpc>
              </a:pPr>
              <a:r>
                <a:rPr lang="ko-KR" altLang="en-US" sz="6600" b="0" i="0" u="none" strike="noStrike" spc="-600" dirty="0">
                  <a:solidFill>
                    <a:srgbClr val="FFFFFF"/>
                  </a:solidFill>
                  <a:latin typeface="NanumSquare ExtraBold"/>
                  <a:ea typeface="맑은 고딕"/>
                </a:rPr>
                <a:t>사용 </a:t>
              </a:r>
              <a:r>
                <a:rPr lang="en-US" altLang="ko-KR" sz="6600" spc="-600" dirty="0">
                  <a:solidFill>
                    <a:srgbClr val="FFFFFF"/>
                  </a:solidFill>
                  <a:latin typeface="NanumSquare ExtraBold"/>
                  <a:ea typeface="맑은 고딕"/>
                </a:rPr>
                <a:t>API </a:t>
              </a:r>
            </a:p>
            <a:p>
              <a:pPr lvl="0" algn="ctr">
                <a:lnSpc>
                  <a:spcPct val="104163"/>
                </a:lnSpc>
              </a:pPr>
              <a:r>
                <a:rPr lang="ko-KR" altLang="en-US" sz="6600" spc="-600" dirty="0" err="1">
                  <a:solidFill>
                    <a:srgbClr val="FFFFFF"/>
                  </a:solidFill>
                  <a:latin typeface="NanumSquare ExtraBold"/>
                  <a:ea typeface="맑은 고딕"/>
                </a:rPr>
                <a:t>프론트엔드</a:t>
              </a:r>
              <a:endParaRPr lang="en-US" altLang="ko-KR" sz="6600" spc="-600" dirty="0" err="1">
                <a:solidFill>
                  <a:srgbClr val="FFFFFF"/>
                </a:solidFill>
                <a:latin typeface="NanumSquare ExtraBold"/>
                <a:ea typeface="맑은 고딕"/>
                <a:cs typeface="NanumSquare ExtraBold"/>
              </a:endParaRP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CA292D8E-E15F-2F9B-9795-36D33BA00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57" y="5647365"/>
              <a:ext cx="1562100" cy="1943100"/>
            </a:xfrm>
            <a:prstGeom prst="rect">
              <a:avLst/>
            </a:prstGeom>
          </p:spPr>
        </p:pic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B91C928F-DBAE-6981-6D56-C4880EDEA83F}"/>
              </a:ext>
            </a:extLst>
          </p:cNvPr>
          <p:cNvSpPr txBox="1"/>
          <p:nvPr/>
        </p:nvSpPr>
        <p:spPr>
          <a:xfrm>
            <a:off x="8700597" y="6455439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47CF7D"/>
                </a:solidFill>
                <a:latin typeface="Gmarket Sans Bold"/>
              </a:rPr>
              <a:t>Standard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DCB5014-0086-57A7-15CC-FC97DAB70CEE}"/>
              </a:ext>
            </a:extLst>
          </p:cNvPr>
          <p:cNvSpPr txBox="1"/>
          <p:nvPr/>
        </p:nvSpPr>
        <p:spPr>
          <a:xfrm>
            <a:off x="6445692" y="1109251"/>
            <a:ext cx="9570335" cy="984251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800" dirty="0"/>
              <a:t>•</a:t>
            </a:r>
            <a:r>
              <a:rPr kumimoji="1"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3600" b="1" dirty="0" err="1">
                <a:highlight>
                  <a:srgbClr val="D3FEEE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프론트엔드</a:t>
            </a:r>
            <a:r>
              <a:rPr lang="ko-KR" altLang="en-US" sz="3600" dirty="0"/>
              <a:t> </a:t>
            </a:r>
            <a:r>
              <a:rPr lang="en-US" altLang="ko-KR" sz="3000" dirty="0">
                <a:latin typeface="Gmarket Sans Bold"/>
              </a:rPr>
              <a:t>: Html, CSS, JavaScript</a:t>
            </a:r>
            <a:endParaRPr lang="en-US" sz="3000" b="0" i="0" u="none" strike="noStrike" dirty="0">
              <a:latin typeface="Gmarket Sans Bold"/>
            </a:endParaRP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BAFEE5FC-6758-254E-9744-BE5B09EB4407}"/>
              </a:ext>
            </a:extLst>
          </p:cNvPr>
          <p:cNvSpPr txBox="1"/>
          <p:nvPr/>
        </p:nvSpPr>
        <p:spPr>
          <a:xfrm>
            <a:off x="6389843" y="3024962"/>
            <a:ext cx="11506200" cy="1697369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dirty="0"/>
              <a:t>• </a:t>
            </a:r>
            <a:r>
              <a:rPr lang="ko-KR" altLang="en-US" sz="3200" b="1" dirty="0">
                <a:highlight>
                  <a:srgbClr val="D3FEEE"/>
                </a:highlight>
                <a:latin typeface="Gmarket Sans Bold"/>
              </a:rPr>
              <a:t>지도 </a:t>
            </a:r>
            <a:r>
              <a:rPr lang="en-US" altLang="ko-KR" sz="3200" b="1" dirty="0">
                <a:highlight>
                  <a:srgbClr val="D3FEEE"/>
                </a:highlight>
                <a:latin typeface="Gmarket Sans Bold"/>
              </a:rPr>
              <a:t>API</a:t>
            </a:r>
            <a:r>
              <a:rPr lang="ko-KR" altLang="en-US" sz="3000" dirty="0">
                <a:latin typeface="Gmarket Sans Bold"/>
              </a:rPr>
              <a:t> </a:t>
            </a:r>
            <a:r>
              <a:rPr lang="en-US" altLang="ko-KR" sz="3000" dirty="0">
                <a:latin typeface="Gmarket Sans Bold"/>
              </a:rPr>
              <a:t>: </a:t>
            </a:r>
            <a:r>
              <a:rPr lang="ko-KR" altLang="en-US" sz="3000" dirty="0">
                <a:latin typeface="Gmarket Sans Bold"/>
              </a:rPr>
              <a:t>네이버 지도 </a:t>
            </a:r>
            <a:r>
              <a:rPr lang="en-US" altLang="ko-KR" sz="3000" dirty="0">
                <a:latin typeface="Gmarket Sans Bold"/>
              </a:rPr>
              <a:t>API</a:t>
            </a:r>
            <a:endParaRPr lang="en-US" sz="3000" b="0" i="0" u="none" strike="noStrike" dirty="0">
              <a:latin typeface="Gmarket Sans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4E226E-27A5-2D2B-67E5-BA74C28CE53E}"/>
              </a:ext>
            </a:extLst>
          </p:cNvPr>
          <p:cNvGrpSpPr/>
          <p:nvPr/>
        </p:nvGrpSpPr>
        <p:grpSpPr>
          <a:xfrm>
            <a:off x="6445692" y="6455439"/>
            <a:ext cx="10417572" cy="1809027"/>
            <a:chOff x="6041628" y="3831561"/>
            <a:chExt cx="10417572" cy="1809027"/>
          </a:xfrm>
        </p:grpSpPr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0FC9459D-0BEA-33DA-BE0A-B29CE8CF7C9D}"/>
                </a:ext>
              </a:extLst>
            </p:cNvPr>
            <p:cNvSpPr txBox="1"/>
            <p:nvPr/>
          </p:nvSpPr>
          <p:spPr>
            <a:xfrm>
              <a:off x="6041628" y="3831561"/>
              <a:ext cx="3721100" cy="1082082"/>
            </a:xfrm>
            <a:prstGeom prst="rect">
              <a:avLst/>
            </a:prstGeom>
            <a:noFill/>
          </p:spPr>
          <p:txBody>
            <a:bodyPr lIns="0" tIns="0" rIns="0" bIns="0" rtlCol="0" anchor="ctr"/>
            <a:lstStyle/>
            <a:p>
              <a:r>
                <a:rPr kumimoji="1" lang="ko-KR" altLang="en-US" sz="3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lang="en-US" altLang="ko-KR" sz="3200" dirty="0"/>
                <a:t>•</a:t>
              </a:r>
              <a:r>
                <a:rPr lang="ko-KR" altLang="en-US" sz="3200" dirty="0"/>
                <a:t> </a:t>
              </a:r>
              <a:r>
                <a:rPr lang="ko-KR" altLang="en-US" sz="3200" b="1" dirty="0">
                  <a:highlight>
                    <a:srgbClr val="D3FEEE"/>
                  </a:highlight>
                  <a:latin typeface="+mn-ea"/>
                </a:rPr>
                <a:t>외부 </a:t>
              </a:r>
              <a:r>
                <a:rPr lang="en-US" altLang="ko-KR" sz="3200" b="1" dirty="0">
                  <a:highlight>
                    <a:srgbClr val="D3FEEE"/>
                  </a:highlight>
                  <a:latin typeface="+mn-ea"/>
                </a:rPr>
                <a:t>API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altLang="ko-KR" sz="3200" dirty="0">
                <a:latin typeface="+mn-ea"/>
              </a:endParaRPr>
            </a:p>
            <a:p>
              <a:pPr lvl="0" algn="l">
                <a:lnSpc>
                  <a:spcPct val="124499"/>
                </a:lnSpc>
              </a:pPr>
              <a:endParaRPr lang="en-US" sz="4400" b="0" i="0" u="none" strike="noStrike" dirty="0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B8AC85-CBCA-10EE-0C63-8A13FA5F37E3}"/>
                </a:ext>
              </a:extLst>
            </p:cNvPr>
            <p:cNvSpPr txBox="1"/>
            <p:nvPr/>
          </p:nvSpPr>
          <p:spPr>
            <a:xfrm>
              <a:off x="7147366" y="4280955"/>
              <a:ext cx="9007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•</a:t>
              </a:r>
              <a:r>
                <a:rPr lang="ko-KR" altLang="en-US" sz="3200" dirty="0"/>
                <a:t> </a:t>
              </a:r>
              <a:r>
                <a:rPr lang="en" altLang="ko-KR" sz="3200" dirty="0"/>
                <a:t>Google Places API: </a:t>
              </a:r>
              <a:r>
                <a:rPr lang="ko-KR" altLang="en-US" sz="3200" dirty="0"/>
                <a:t>텍스트 입력을 좌표로 변환</a:t>
              </a:r>
              <a:r>
                <a:rPr lang="en-US" altLang="ko-KR" sz="3200" dirty="0"/>
                <a:t>.</a:t>
              </a:r>
              <a:endParaRPr kumimoji="1" lang="ko-KR" altLang="en-US" sz="32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E0CBB7-8F8F-63EF-9B82-2CD5BCEA0A25}"/>
                </a:ext>
              </a:extLst>
            </p:cNvPr>
            <p:cNvSpPr txBox="1"/>
            <p:nvPr/>
          </p:nvSpPr>
          <p:spPr>
            <a:xfrm>
              <a:off x="7172444" y="5055813"/>
              <a:ext cx="92867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•</a:t>
              </a:r>
              <a:r>
                <a:rPr lang="en" altLang="ko-KR" sz="3200" dirty="0"/>
                <a:t>OpenAI GPT API: Q&amp;A </a:t>
              </a:r>
              <a:r>
                <a:rPr lang="ko-KR" altLang="en-US" sz="3200" dirty="0"/>
                <a:t>시스템을 통한 질문 응답</a:t>
              </a:r>
              <a:r>
                <a:rPr lang="en-US" altLang="ko-KR" sz="3200" dirty="0"/>
                <a:t>.</a:t>
              </a:r>
              <a:endParaRPr kumimoji="1" lang="ko-KR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58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2DB92-A8CD-D50A-DDA0-19651F6B5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210C6CB-7FAA-305E-D147-715AC293FF0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5598A39-F123-4C45-1C34-24B08016504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55AC962-1562-5871-DC62-8DF65C1D2B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73DC73BA-D2AE-967D-1B2F-A435B993A821}"/>
              </a:ext>
            </a:extLst>
          </p:cNvPr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487842C-BC99-A9E2-9970-B54819F5550C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FE4CD9-771D-80CF-FCE2-842E521F7740}"/>
              </a:ext>
            </a:extLst>
          </p:cNvPr>
          <p:cNvGrpSpPr/>
          <p:nvPr/>
        </p:nvGrpSpPr>
        <p:grpSpPr>
          <a:xfrm>
            <a:off x="-4492" y="1768"/>
            <a:ext cx="5785048" cy="10312400"/>
            <a:chOff x="-667767" y="-575635"/>
            <a:chExt cx="5785048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B2C68ABF-ADA1-0DE2-2CF3-8D5D65BC8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67767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50A12AE7-2AE8-F5D3-2268-C2D6F601A21F}"/>
                </a:ext>
              </a:extLst>
            </p:cNvPr>
            <p:cNvSpPr txBox="1"/>
            <p:nvPr/>
          </p:nvSpPr>
          <p:spPr>
            <a:xfrm>
              <a:off x="-635818" y="1882765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4164"/>
                </a:lnSpc>
              </a:pPr>
              <a:r>
                <a:rPr lang="ko-KR" altLang="en-US" sz="6600" spc="-600" dirty="0">
                  <a:solidFill>
                    <a:srgbClr val="FFFFFF"/>
                  </a:solidFill>
                  <a:latin typeface="NanumSquare ExtraBold"/>
                </a:rPr>
                <a:t>주요 코드 </a:t>
              </a:r>
              <a:r>
                <a:rPr lang="en-US" altLang="ko-KR" sz="6600" spc="-600" dirty="0">
                  <a:solidFill>
                    <a:srgbClr val="FFFFFF"/>
                  </a:solidFill>
                  <a:latin typeface="NanumSquare ExtraBold"/>
                </a:rPr>
                <a:t>1</a:t>
              </a: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B4E77AF0-F055-DF85-4B27-7CF2CDA1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7732" y="5632897"/>
              <a:ext cx="1562100" cy="1943100"/>
            </a:xfrm>
            <a:prstGeom prst="rect">
              <a:avLst/>
            </a:prstGeom>
          </p:spPr>
        </p:pic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331DDF37-2E64-79AE-D07F-E8BC0D716010}"/>
              </a:ext>
            </a:extLst>
          </p:cNvPr>
          <p:cNvSpPr txBox="1"/>
          <p:nvPr/>
        </p:nvSpPr>
        <p:spPr>
          <a:xfrm>
            <a:off x="8700597" y="6455439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47CF7D"/>
                </a:solidFill>
                <a:latin typeface="Gmarket Sans Bold"/>
              </a:rPr>
              <a:t>Standard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BC414A5-6C31-3837-04CD-75235CE56AE1}"/>
              </a:ext>
            </a:extLst>
          </p:cNvPr>
          <p:cNvSpPr txBox="1"/>
          <p:nvPr/>
        </p:nvSpPr>
        <p:spPr>
          <a:xfrm>
            <a:off x="6445692" y="1109251"/>
            <a:ext cx="9570335" cy="984251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3000" b="0" i="0" u="none" strike="noStrike" dirty="0">
              <a:highlight>
                <a:srgbClr val="D3FEEE"/>
              </a:highlight>
              <a:latin typeface="+mn-ea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85BAA57D-EE10-2975-5CED-AF02C873149A}"/>
              </a:ext>
            </a:extLst>
          </p:cNvPr>
          <p:cNvSpPr txBox="1"/>
          <p:nvPr/>
        </p:nvSpPr>
        <p:spPr>
          <a:xfrm>
            <a:off x="6174473" y="4315939"/>
            <a:ext cx="3721100" cy="584775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dirty="0"/>
              <a:t>•</a:t>
            </a:r>
            <a:r>
              <a:rPr lang="ko-KR" altLang="en-US" sz="2800" dirty="0"/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주요코드</a:t>
            </a:r>
            <a:endParaRPr lang="en-US" altLang="ko-KR" sz="2800" b="1" dirty="0">
              <a:highlight>
                <a:srgbClr val="D3FEEE"/>
              </a:highlight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sz="4000" b="0" i="0" u="none" strike="noStrike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2EF4AE-B87E-7E9B-3C3A-536657D4FC93}"/>
              </a:ext>
            </a:extLst>
          </p:cNvPr>
          <p:cNvSpPr txBox="1"/>
          <p:nvPr/>
        </p:nvSpPr>
        <p:spPr>
          <a:xfrm>
            <a:off x="6174473" y="1444121"/>
            <a:ext cx="11440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설명</a:t>
            </a:r>
            <a:r>
              <a:rPr lang="en-US" altLang="ko-KR" sz="2800" dirty="0">
                <a:latin typeface="+mn-ea"/>
              </a:rPr>
              <a:t>: </a:t>
            </a:r>
            <a:r>
              <a:rPr lang="en" altLang="ko-KR" sz="2800" dirty="0">
                <a:latin typeface="+mn-ea"/>
              </a:rPr>
              <a:t>Naver Directions API</a:t>
            </a:r>
            <a:r>
              <a:rPr lang="ko-KR" altLang="en-US" sz="2800" dirty="0" err="1">
                <a:latin typeface="+mn-ea"/>
              </a:rPr>
              <a:t>를</a:t>
            </a:r>
            <a:r>
              <a:rPr lang="ko-KR" altLang="en-US" sz="2800" dirty="0">
                <a:latin typeface="+mn-ea"/>
              </a:rPr>
              <a:t> 호출해 출발지와 도착지 </a:t>
            </a:r>
            <a:r>
              <a:rPr lang="en-US" altLang="ko-KR" sz="2800" dirty="0">
                <a:latin typeface="+mn-ea"/>
              </a:rPr>
              <a:t>		</a:t>
            </a:r>
            <a:r>
              <a:rPr lang="ko-KR" altLang="en-US" sz="2800" dirty="0">
                <a:latin typeface="+mn-ea"/>
              </a:rPr>
              <a:t>   </a:t>
            </a:r>
            <a:r>
              <a:rPr lang="en-US" altLang="ko-KR" sz="2800" dirty="0">
                <a:latin typeface="+mn-ea"/>
              </a:rPr>
              <a:t>	</a:t>
            </a:r>
            <a:r>
              <a:rPr lang="ko-KR" altLang="en-US" sz="2800" dirty="0">
                <a:latin typeface="+mn-ea"/>
              </a:rPr>
              <a:t>   </a:t>
            </a:r>
            <a:r>
              <a:rPr lang="en-US" altLang="ko-KR" sz="2800" dirty="0">
                <a:latin typeface="+mn-ea"/>
              </a:rPr>
              <a:t>	</a:t>
            </a:r>
            <a:r>
              <a:rPr lang="ko-KR" altLang="en-US" sz="2800" dirty="0">
                <a:latin typeface="+mn-ea"/>
              </a:rPr>
              <a:t>  사이의 최적 경로를 탐색하고 지도에 표시합니다</a:t>
            </a:r>
            <a:r>
              <a:rPr lang="en-US" altLang="ko-KR" sz="2800" dirty="0">
                <a:latin typeface="+mn-ea"/>
              </a:rPr>
              <a:t>.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A3F9E-ED24-4942-4AE0-26B4E5A92817}"/>
              </a:ext>
            </a:extLst>
          </p:cNvPr>
          <p:cNvSpPr txBox="1"/>
          <p:nvPr/>
        </p:nvSpPr>
        <p:spPr>
          <a:xfrm>
            <a:off x="6174473" y="380795"/>
            <a:ext cx="11669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5600" dirty="0" err="1">
                <a:solidFill>
                  <a:schemeClr val="bg1"/>
                </a:solidFill>
              </a:rPr>
              <a:t>findRoute</a:t>
            </a:r>
            <a:r>
              <a:rPr lang="en" altLang="ko-KR" sz="5600" dirty="0">
                <a:solidFill>
                  <a:schemeClr val="bg1"/>
                </a:solidFill>
              </a:rPr>
              <a:t>(</a:t>
            </a:r>
            <a:r>
              <a:rPr lang="en" altLang="ko-KR" sz="5600" dirty="0" err="1">
                <a:solidFill>
                  <a:schemeClr val="bg1"/>
                </a:solidFill>
              </a:rPr>
              <a:t>startLatLng</a:t>
            </a:r>
            <a:r>
              <a:rPr lang="en" altLang="ko-KR" sz="5600" dirty="0">
                <a:solidFill>
                  <a:schemeClr val="bg1"/>
                </a:solidFill>
              </a:rPr>
              <a:t>, </a:t>
            </a:r>
            <a:r>
              <a:rPr lang="en" altLang="ko-KR" sz="5600" dirty="0" err="1">
                <a:solidFill>
                  <a:schemeClr val="bg1"/>
                </a:solidFill>
              </a:rPr>
              <a:t>endLatLng</a:t>
            </a:r>
            <a:r>
              <a:rPr lang="en" altLang="ko-KR" sz="5600" dirty="0">
                <a:solidFill>
                  <a:schemeClr val="bg1"/>
                </a:solidFill>
              </a:rPr>
              <a:t>)</a:t>
            </a:r>
            <a:endParaRPr kumimoji="1" lang="ko-KR" altLang="en-US" sz="56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E948F-E8B0-5094-07BD-0C4E6C69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62" y="4608326"/>
            <a:ext cx="11440427" cy="5440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4306D5-2C4C-FBA5-7D76-76B509FB7509}"/>
              </a:ext>
            </a:extLst>
          </p:cNvPr>
          <p:cNvSpPr txBox="1"/>
          <p:nvPr/>
        </p:nvSpPr>
        <p:spPr>
          <a:xfrm>
            <a:off x="6174473" y="2469786"/>
            <a:ext cx="952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기능</a:t>
            </a:r>
            <a:r>
              <a:rPr lang="en-US" altLang="ko-KR" sz="2800" dirty="0">
                <a:latin typeface="+mn-ea"/>
              </a:rPr>
              <a:t>: ∙ </a:t>
            </a:r>
            <a:r>
              <a:rPr lang="ko-KR" altLang="en-US" sz="2800" dirty="0"/>
              <a:t>출발지와 도착지 좌표를 </a:t>
            </a:r>
            <a:r>
              <a:rPr lang="en" altLang="ko-KR" sz="2800" dirty="0"/>
              <a:t>Naver Directions API</a:t>
            </a:r>
            <a:r>
              <a:rPr lang="ko-KR" altLang="en-US" sz="2800" dirty="0" err="1"/>
              <a:t>에</a:t>
            </a:r>
            <a:r>
              <a:rPr lang="ko-KR" altLang="en-US" sz="2800" dirty="0"/>
              <a:t> 전달</a:t>
            </a:r>
            <a:r>
              <a:rPr lang="en-US" altLang="ko-KR" sz="2800" dirty="0"/>
              <a:t>.</a:t>
            </a:r>
            <a:r>
              <a:rPr lang="en-US" altLang="ko-KR" sz="2800" dirty="0">
                <a:latin typeface="+mn-ea"/>
              </a:rPr>
              <a:t>		               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D4F208-0898-77DB-1340-19D99E3B3040}"/>
              </a:ext>
            </a:extLst>
          </p:cNvPr>
          <p:cNvSpPr txBox="1"/>
          <p:nvPr/>
        </p:nvSpPr>
        <p:spPr>
          <a:xfrm>
            <a:off x="6142524" y="3086789"/>
            <a:ext cx="10469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          ∙ </a:t>
            </a:r>
            <a:r>
              <a:rPr lang="ko-KR" altLang="en-US" sz="2800" dirty="0" err="1"/>
              <a:t>응답받은</a:t>
            </a:r>
            <a:r>
              <a:rPr lang="ko-KR" altLang="en-US" sz="2800" dirty="0"/>
              <a:t> 경로 데이터를 지도 위에 </a:t>
            </a:r>
            <a:r>
              <a:rPr lang="en" altLang="ko-KR" sz="2800" dirty="0"/>
              <a:t>Polyline</a:t>
            </a:r>
            <a:r>
              <a:rPr lang="ko-KR" altLang="en-US" sz="2800" dirty="0" err="1"/>
              <a:t>으로</a:t>
            </a:r>
            <a:r>
              <a:rPr lang="ko-KR" altLang="en-US" sz="2800" dirty="0"/>
              <a:t> 시각화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89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E087B-4DD0-3035-4CD4-5FC1550D6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239C1F0-4849-5AD3-80B6-35F87655B1E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C4850A5-81CD-D00F-4BF9-9A809938FA1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F59031E-7DD1-837C-469F-0A9D8625A57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B43EF1F-65A2-A4F1-FA22-A958EC6723FC}"/>
              </a:ext>
            </a:extLst>
          </p:cNvPr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8DD03CE-A623-A112-E420-4CE1DCEB61EE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3495B0D-4B9B-C02F-0036-A3C81B6F6995}"/>
              </a:ext>
            </a:extLst>
          </p:cNvPr>
          <p:cNvGrpSpPr/>
          <p:nvPr/>
        </p:nvGrpSpPr>
        <p:grpSpPr>
          <a:xfrm>
            <a:off x="-33429" y="-12700"/>
            <a:ext cx="5770871" cy="10312400"/>
            <a:chOff x="-667767" y="-575635"/>
            <a:chExt cx="5770871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8834672-1640-7076-AF3C-930E3E45A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67767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E1EFC2AF-518E-8178-29F1-548A3DD39B6F}"/>
                </a:ext>
              </a:extLst>
            </p:cNvPr>
            <p:cNvSpPr txBox="1"/>
            <p:nvPr/>
          </p:nvSpPr>
          <p:spPr>
            <a:xfrm>
              <a:off x="-649995" y="2013392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4164"/>
                </a:lnSpc>
              </a:pPr>
              <a:r>
                <a:rPr lang="ko-KR" altLang="en-US" sz="6600" spc="-600" dirty="0">
                  <a:solidFill>
                    <a:srgbClr val="FFFFFF"/>
                  </a:solidFill>
                  <a:latin typeface="NanumSquare ExtraBold"/>
                </a:rPr>
                <a:t>주요 코드 </a:t>
              </a:r>
              <a:r>
                <a:rPr lang="en-US" altLang="ko-KR" sz="6600" spc="-600" dirty="0">
                  <a:solidFill>
                    <a:srgbClr val="FFFFFF"/>
                  </a:solidFill>
                  <a:latin typeface="NanumSquare ExtraBold"/>
                </a:rPr>
                <a:t>2</a:t>
              </a: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76531A14-0D1C-6082-3E50-C69053CF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57" y="5647365"/>
              <a:ext cx="1562100" cy="1943100"/>
            </a:xfrm>
            <a:prstGeom prst="rect">
              <a:avLst/>
            </a:prstGeom>
          </p:spPr>
        </p:pic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AD82DD18-9D0F-095B-7650-23BB137252D4}"/>
              </a:ext>
            </a:extLst>
          </p:cNvPr>
          <p:cNvSpPr txBox="1"/>
          <p:nvPr/>
        </p:nvSpPr>
        <p:spPr>
          <a:xfrm>
            <a:off x="8700597" y="6455439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47CF7D"/>
                </a:solidFill>
                <a:latin typeface="Gmarket Sans Bold"/>
              </a:rPr>
              <a:t>Standard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02B1A18-99A9-F58B-C492-CC8ADC0C1FDC}"/>
              </a:ext>
            </a:extLst>
          </p:cNvPr>
          <p:cNvSpPr txBox="1"/>
          <p:nvPr/>
        </p:nvSpPr>
        <p:spPr>
          <a:xfrm>
            <a:off x="6445692" y="1109251"/>
            <a:ext cx="9570335" cy="984251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3000" b="0" i="0" u="none" strike="noStrike" dirty="0">
              <a:highlight>
                <a:srgbClr val="D3FEEE"/>
              </a:highlight>
              <a:latin typeface="+mn-ea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24B5B1E6-B543-804E-359B-14084453F7AF}"/>
              </a:ext>
            </a:extLst>
          </p:cNvPr>
          <p:cNvSpPr txBox="1"/>
          <p:nvPr/>
        </p:nvSpPr>
        <p:spPr>
          <a:xfrm>
            <a:off x="6174473" y="4800914"/>
            <a:ext cx="3721100" cy="584775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dirty="0"/>
              <a:t>•</a:t>
            </a:r>
            <a:r>
              <a:rPr lang="ko-KR" altLang="en-US" sz="2800" dirty="0"/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주요코드</a:t>
            </a:r>
            <a:endParaRPr lang="en-US" altLang="ko-KR" sz="2800" b="1" dirty="0">
              <a:highlight>
                <a:srgbClr val="D3FEEE"/>
              </a:highlight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sz="4000" b="0" i="0" u="none" strike="noStrike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68BC24-704F-C112-51DC-090C83F22945}"/>
              </a:ext>
            </a:extLst>
          </p:cNvPr>
          <p:cNvSpPr txBox="1"/>
          <p:nvPr/>
        </p:nvSpPr>
        <p:spPr>
          <a:xfrm>
            <a:off x="6174473" y="1609412"/>
            <a:ext cx="12113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설명</a:t>
            </a:r>
            <a:r>
              <a:rPr lang="en-US" altLang="ko-KR" sz="2800" dirty="0">
                <a:latin typeface="+mn-ea"/>
              </a:rPr>
              <a:t>: </a:t>
            </a:r>
            <a:r>
              <a:rPr lang="en" altLang="ko-KR" sz="2800" dirty="0"/>
              <a:t>Google Places API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사용해 입력된 텍스트 주소를 좌표로 변환합니다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E6DE6-4421-E6B1-CB02-97F7C5AC4E0D}"/>
              </a:ext>
            </a:extLst>
          </p:cNvPr>
          <p:cNvSpPr txBox="1"/>
          <p:nvPr/>
        </p:nvSpPr>
        <p:spPr>
          <a:xfrm>
            <a:off x="6082057" y="280616"/>
            <a:ext cx="12080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5400" dirty="0" err="1">
                <a:solidFill>
                  <a:schemeClr val="bg1"/>
                </a:solidFill>
              </a:rPr>
              <a:t>getCoordinatesFromGooglePlaces</a:t>
            </a:r>
            <a:r>
              <a:rPr lang="en" altLang="ko-KR" sz="2400" dirty="0">
                <a:solidFill>
                  <a:schemeClr val="bg1"/>
                </a:solidFill>
              </a:rPr>
              <a:t>(query, callback)</a:t>
            </a:r>
            <a:endParaRPr kumimoji="1"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57CFB-8E02-FAC6-C00C-B801153C0A68}"/>
              </a:ext>
            </a:extLst>
          </p:cNvPr>
          <p:cNvSpPr txBox="1"/>
          <p:nvPr/>
        </p:nvSpPr>
        <p:spPr>
          <a:xfrm>
            <a:off x="6174473" y="2469786"/>
            <a:ext cx="952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기능</a:t>
            </a:r>
            <a:r>
              <a:rPr lang="en-US" altLang="ko-KR" sz="2800" dirty="0">
                <a:latin typeface="+mn-ea"/>
              </a:rPr>
              <a:t>: ∙ </a:t>
            </a:r>
            <a:r>
              <a:rPr lang="ko-KR" altLang="en-US" sz="2800" dirty="0"/>
              <a:t>입력된 주소</a:t>
            </a:r>
            <a:r>
              <a:rPr lang="en-US" altLang="ko-KR" sz="2800" dirty="0"/>
              <a:t>(</a:t>
            </a:r>
            <a:r>
              <a:rPr lang="en" altLang="ko-KR" sz="2800" dirty="0"/>
              <a:t>query)</a:t>
            </a:r>
            <a:r>
              <a:rPr lang="ko-KR" altLang="en-US" sz="2800" dirty="0" err="1"/>
              <a:t>를</a:t>
            </a:r>
            <a:r>
              <a:rPr lang="ko-KR" altLang="en-US" sz="2800" dirty="0"/>
              <a:t> </a:t>
            </a:r>
            <a:r>
              <a:rPr lang="en" altLang="ko-KR" sz="2800" dirty="0"/>
              <a:t>Google Places API</a:t>
            </a:r>
            <a:r>
              <a:rPr lang="ko-KR" altLang="en-US" sz="2800" dirty="0" err="1"/>
              <a:t>에</a:t>
            </a:r>
            <a:r>
              <a:rPr lang="ko-KR" altLang="en-US" sz="2800" dirty="0"/>
              <a:t> 요청</a:t>
            </a:r>
            <a:r>
              <a:rPr lang="en-US" altLang="ko-KR" sz="2800" dirty="0"/>
              <a:t>.</a:t>
            </a:r>
            <a:r>
              <a:rPr lang="en-US" altLang="ko-KR" sz="2800" dirty="0">
                <a:latin typeface="+mn-ea"/>
              </a:rPr>
              <a:t>		               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B375A-77F5-F894-E235-22C43A754F6A}"/>
              </a:ext>
            </a:extLst>
          </p:cNvPr>
          <p:cNvSpPr txBox="1"/>
          <p:nvPr/>
        </p:nvSpPr>
        <p:spPr>
          <a:xfrm>
            <a:off x="6210106" y="3082752"/>
            <a:ext cx="11701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	  ∙ </a:t>
            </a:r>
            <a:r>
              <a:rPr lang="ko-KR" altLang="en-US" sz="2800" dirty="0"/>
              <a:t>반환된 좌표 데이터를 </a:t>
            </a:r>
            <a:r>
              <a:rPr lang="ko-KR" altLang="en-US" sz="2800" dirty="0" err="1"/>
              <a:t>콜백</a:t>
            </a:r>
            <a:r>
              <a:rPr lang="ko-KR" altLang="en-US" sz="2800" dirty="0"/>
              <a:t> 함수로 전달</a:t>
            </a:r>
            <a:r>
              <a:rPr lang="en-US" altLang="ko-KR" sz="28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2A08EB-EF09-25B9-D636-2EC05452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900714"/>
            <a:ext cx="10985500" cy="5105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873319-D8C4-4EBF-F826-769BB8510561}"/>
              </a:ext>
            </a:extLst>
          </p:cNvPr>
          <p:cNvSpPr txBox="1"/>
          <p:nvPr/>
        </p:nvSpPr>
        <p:spPr>
          <a:xfrm>
            <a:off x="6210105" y="3617627"/>
            <a:ext cx="11701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	  ∙ </a:t>
            </a:r>
            <a:r>
              <a:rPr lang="ko-KR" altLang="en-US" sz="2800" dirty="0"/>
              <a:t>결과가 없으면 </a:t>
            </a:r>
            <a:r>
              <a:rPr lang="en" altLang="ko-KR" sz="2800" dirty="0"/>
              <a:t>null</a:t>
            </a:r>
            <a:r>
              <a:rPr lang="ko-KR" altLang="en-US" sz="2800" dirty="0"/>
              <a:t>을 반환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569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987B43-16BB-37CC-8525-F3627A28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51D9DBC-4993-E8FE-BE0B-8E5FF87F309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32E18CE-D66B-361D-529A-EE33C9FA3DF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3438556-1590-C2F1-6513-E40C3B2354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441F3727-0AFD-B046-184F-701246466E33}"/>
              </a:ext>
            </a:extLst>
          </p:cNvPr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40FFDA8-48C4-D765-FBCE-025C46F5FCE7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FCA5A8-AA7A-164C-1643-F5C14E253C93}"/>
              </a:ext>
            </a:extLst>
          </p:cNvPr>
          <p:cNvGrpSpPr/>
          <p:nvPr/>
        </p:nvGrpSpPr>
        <p:grpSpPr>
          <a:xfrm>
            <a:off x="-33429" y="-12700"/>
            <a:ext cx="5770871" cy="10312400"/>
            <a:chOff x="-667767" y="-575635"/>
            <a:chExt cx="5770871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12DF53DD-3085-96D7-A5E9-7187EEC65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67767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BFC90BFB-42C5-C7CC-A3AB-E48F76837D04}"/>
                </a:ext>
              </a:extLst>
            </p:cNvPr>
            <p:cNvSpPr txBox="1"/>
            <p:nvPr/>
          </p:nvSpPr>
          <p:spPr>
            <a:xfrm>
              <a:off x="-649995" y="2013392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4164"/>
                </a:lnSpc>
              </a:pPr>
              <a:r>
                <a:rPr lang="ko-KR" altLang="en-US" sz="6600" spc="-600" dirty="0">
                  <a:solidFill>
                    <a:srgbClr val="FFFFFF"/>
                  </a:solidFill>
                  <a:latin typeface="NanumSquare ExtraBold"/>
                </a:rPr>
                <a:t>    주요 코드 </a:t>
              </a:r>
              <a:r>
                <a:rPr lang="en-US" altLang="ko-KR" sz="6600" spc="-600" dirty="0">
                  <a:solidFill>
                    <a:srgbClr val="FFFFFF"/>
                  </a:solidFill>
                  <a:latin typeface="NanumSquare ExtraBold"/>
                </a:rPr>
                <a:t>3</a:t>
              </a:r>
              <a:r>
                <a:rPr lang="ko-KR" altLang="en-US" sz="6600" spc="-600" dirty="0">
                  <a:solidFill>
                    <a:srgbClr val="FFFFFF"/>
                  </a:solidFill>
                  <a:latin typeface="NanumSquare ExtraBold"/>
                </a:rPr>
                <a:t> </a:t>
              </a:r>
              <a:r>
                <a:rPr lang="en-US" altLang="ko-KR" sz="6600" spc="-600" dirty="0">
                  <a:solidFill>
                    <a:srgbClr val="FFFFFF"/>
                  </a:solidFill>
                  <a:latin typeface="NanumSquare ExtraBold"/>
                </a:rPr>
                <a:t>	</a:t>
              </a: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453233FC-085B-DE32-AE13-AD63E9796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57" y="5647365"/>
              <a:ext cx="1562100" cy="1943100"/>
            </a:xfrm>
            <a:prstGeom prst="rect">
              <a:avLst/>
            </a:prstGeom>
          </p:spPr>
        </p:pic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F90136B4-DC0E-6FC2-30CA-F91C18C6C85E}"/>
              </a:ext>
            </a:extLst>
          </p:cNvPr>
          <p:cNvSpPr txBox="1"/>
          <p:nvPr/>
        </p:nvSpPr>
        <p:spPr>
          <a:xfrm>
            <a:off x="8700597" y="6455439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47CF7D"/>
                </a:solidFill>
                <a:latin typeface="Gmarket Sans Bold"/>
              </a:rPr>
              <a:t>Standard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300DCD7-AC3D-E1B7-7A56-246CE2E1A919}"/>
              </a:ext>
            </a:extLst>
          </p:cNvPr>
          <p:cNvSpPr txBox="1"/>
          <p:nvPr/>
        </p:nvSpPr>
        <p:spPr>
          <a:xfrm>
            <a:off x="6445692" y="1109251"/>
            <a:ext cx="9570335" cy="984251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3000" b="0" i="0" u="none" strike="noStrike" dirty="0">
              <a:highlight>
                <a:srgbClr val="D3FEEE"/>
              </a:highlight>
              <a:latin typeface="+mn-ea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1655BD8E-0F74-26F8-EC0E-2376AE1227AF}"/>
              </a:ext>
            </a:extLst>
          </p:cNvPr>
          <p:cNvSpPr txBox="1"/>
          <p:nvPr/>
        </p:nvSpPr>
        <p:spPr>
          <a:xfrm>
            <a:off x="6174473" y="4315939"/>
            <a:ext cx="3721100" cy="584775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dirty="0"/>
              <a:t>•</a:t>
            </a:r>
            <a:r>
              <a:rPr lang="ko-KR" altLang="en-US" sz="2800" dirty="0"/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주요코드</a:t>
            </a:r>
            <a:endParaRPr lang="en-US" altLang="ko-KR" sz="2800" b="1" dirty="0">
              <a:highlight>
                <a:srgbClr val="D3FEEE"/>
              </a:highlight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sz="4000" b="0" i="0" u="none" strike="noStrike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C7F84D-B0C3-F863-377F-A77BC872C950}"/>
              </a:ext>
            </a:extLst>
          </p:cNvPr>
          <p:cNvSpPr txBox="1"/>
          <p:nvPr/>
        </p:nvSpPr>
        <p:spPr>
          <a:xfrm>
            <a:off x="6174473" y="1444121"/>
            <a:ext cx="11440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설명</a:t>
            </a:r>
            <a:r>
              <a:rPr lang="en-US" altLang="ko-KR" sz="2800" dirty="0">
                <a:latin typeface="+mn-ea"/>
              </a:rPr>
              <a:t>: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dirty="0"/>
              <a:t>사용자가 입력한 질문을 </a:t>
            </a:r>
            <a:r>
              <a:rPr lang="en" altLang="ko-KR" sz="2800" dirty="0"/>
              <a:t>OpenAI GPT API</a:t>
            </a:r>
            <a:r>
              <a:rPr lang="ko-KR" altLang="en-US" sz="2800" dirty="0"/>
              <a:t>로 처리하고 답변과 추천 </a:t>
            </a:r>
            <a:r>
              <a:rPr lang="en-US" altLang="ko-KR" sz="2800" dirty="0"/>
              <a:t>	</a:t>
            </a:r>
            <a:r>
              <a:rPr lang="ko-KR" altLang="en-US" sz="2800" dirty="0"/>
              <a:t>   위치를 반환합니다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EBB95-FBC7-EDCA-F6A1-668D2CF42B62}"/>
              </a:ext>
            </a:extLst>
          </p:cNvPr>
          <p:cNvSpPr txBox="1"/>
          <p:nvPr/>
        </p:nvSpPr>
        <p:spPr>
          <a:xfrm>
            <a:off x="6174473" y="282264"/>
            <a:ext cx="116691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6600" dirty="0" err="1">
                <a:solidFill>
                  <a:schemeClr val="bg1"/>
                </a:solidFill>
              </a:rPr>
              <a:t>handleUserQuestion</a:t>
            </a:r>
            <a:r>
              <a:rPr lang="en" altLang="ko-KR" sz="2800" dirty="0">
                <a:solidFill>
                  <a:schemeClr val="bg1"/>
                </a:solidFill>
              </a:rPr>
              <a:t>(question, callback)</a:t>
            </a:r>
            <a:endParaRPr kumimoji="1" lang="ko-KR" altLang="en-US" sz="5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CB972E-88C4-F8E8-1F7C-55B6763978AA}"/>
              </a:ext>
            </a:extLst>
          </p:cNvPr>
          <p:cNvSpPr txBox="1"/>
          <p:nvPr/>
        </p:nvSpPr>
        <p:spPr>
          <a:xfrm>
            <a:off x="6174473" y="2469786"/>
            <a:ext cx="952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기능</a:t>
            </a:r>
            <a:r>
              <a:rPr lang="en-US" altLang="ko-KR" sz="2800" dirty="0">
                <a:latin typeface="+mn-ea"/>
              </a:rPr>
              <a:t>: ∙ </a:t>
            </a:r>
            <a:r>
              <a:rPr lang="ko-KR" altLang="en-US" sz="2800" dirty="0"/>
              <a:t>질문을 </a:t>
            </a:r>
            <a:r>
              <a:rPr lang="en" altLang="ko-KR" sz="2800" dirty="0"/>
              <a:t>OpenAI GPT API</a:t>
            </a:r>
            <a:r>
              <a:rPr lang="ko-KR" altLang="en-US" sz="2800" dirty="0" err="1"/>
              <a:t>에</a:t>
            </a:r>
            <a:r>
              <a:rPr lang="ko-KR" altLang="en-US" sz="2800" dirty="0"/>
              <a:t> 전달하여 답변을 생성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22540A-6101-9655-A21E-AF0C1AC61BCD}"/>
              </a:ext>
            </a:extLst>
          </p:cNvPr>
          <p:cNvSpPr txBox="1"/>
          <p:nvPr/>
        </p:nvSpPr>
        <p:spPr>
          <a:xfrm>
            <a:off x="7345034" y="2993006"/>
            <a:ext cx="1097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∙ </a:t>
            </a:r>
            <a:r>
              <a:rPr lang="ko-KR" altLang="en-US" sz="2800" dirty="0"/>
              <a:t>질문에서 추출된 장소 이름을   </a:t>
            </a:r>
            <a:r>
              <a:rPr lang="en" altLang="ko-KR" sz="2800" dirty="0" err="1"/>
              <a:t>getCoordinatesFromGooglePlaces</a:t>
            </a:r>
            <a:r>
              <a:rPr lang="ko-KR" altLang="en-US" sz="2800" dirty="0"/>
              <a:t>로          </a:t>
            </a:r>
            <a:r>
              <a:rPr lang="en-US" altLang="ko-KR" sz="2800" dirty="0"/>
              <a:t>	</a:t>
            </a:r>
            <a:r>
              <a:rPr lang="ko-KR" altLang="en-US" sz="2800" dirty="0"/>
              <a:t>                                                  변환해 추천 위치를 제공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7ECFEB-F2C7-5CFB-C9FE-3BCEC1B8A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470333"/>
            <a:ext cx="8107796" cy="56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1F80C-3B0A-A848-B815-D9A985C6C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E8C89988-CEC7-A033-B021-6BDB57EBB3A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026F71E-F6D6-174F-011B-6DBD83E0CDF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CE1D2C3-0A62-CD2D-A981-2E80068044E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F4E9D599-C2F7-94C3-BB8C-5456C7A08DD7}"/>
              </a:ext>
            </a:extLst>
          </p:cNvPr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A3DA72E-A988-F97E-3B1C-7334BADAC726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73542D-0CD4-FC98-8330-130932FB47F9}"/>
              </a:ext>
            </a:extLst>
          </p:cNvPr>
          <p:cNvGrpSpPr/>
          <p:nvPr/>
        </p:nvGrpSpPr>
        <p:grpSpPr>
          <a:xfrm>
            <a:off x="-33429" y="-12700"/>
            <a:ext cx="5770871" cy="10312400"/>
            <a:chOff x="-667767" y="-575635"/>
            <a:chExt cx="5770871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3379E844-B818-4ED7-DBFB-03D3995AB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67767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3CBF2CD9-E0BD-ED82-9337-FD25E94AEF9D}"/>
                </a:ext>
              </a:extLst>
            </p:cNvPr>
            <p:cNvSpPr txBox="1"/>
            <p:nvPr/>
          </p:nvSpPr>
          <p:spPr>
            <a:xfrm>
              <a:off x="-649995" y="2013392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4164"/>
                </a:lnSpc>
              </a:pPr>
              <a:r>
                <a:rPr lang="ko-KR" altLang="en-US" sz="6600" spc="-600" dirty="0">
                  <a:solidFill>
                    <a:srgbClr val="FFFFFF"/>
                  </a:solidFill>
                  <a:latin typeface="NanumSquare ExtraBold"/>
                </a:rPr>
                <a:t>주요 코드 </a:t>
              </a:r>
              <a:r>
                <a:rPr lang="en-US" altLang="ko-KR" sz="6600" spc="-600" dirty="0">
                  <a:solidFill>
                    <a:srgbClr val="FFFFFF"/>
                  </a:solidFill>
                  <a:latin typeface="NanumSquare ExtraBold"/>
                </a:rPr>
                <a:t>4</a:t>
              </a: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C034C73E-8E1D-153F-5829-614760F05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57" y="5647365"/>
              <a:ext cx="1562100" cy="1943100"/>
            </a:xfrm>
            <a:prstGeom prst="rect">
              <a:avLst/>
            </a:prstGeom>
          </p:spPr>
        </p:pic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BBD6FEA1-3DD1-DF0B-B09F-82F6E4EE7CDE}"/>
              </a:ext>
            </a:extLst>
          </p:cNvPr>
          <p:cNvSpPr txBox="1"/>
          <p:nvPr/>
        </p:nvSpPr>
        <p:spPr>
          <a:xfrm>
            <a:off x="8700597" y="6455439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47CF7D"/>
                </a:solidFill>
                <a:latin typeface="Gmarket Sans Bold"/>
              </a:rPr>
              <a:t>Standard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40AA85F-874A-8E7E-00B7-0E58F5D57F70}"/>
              </a:ext>
            </a:extLst>
          </p:cNvPr>
          <p:cNvSpPr txBox="1"/>
          <p:nvPr/>
        </p:nvSpPr>
        <p:spPr>
          <a:xfrm>
            <a:off x="6445692" y="1109251"/>
            <a:ext cx="9570335" cy="984251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3000" b="0" i="0" u="none" strike="noStrike" dirty="0">
              <a:highlight>
                <a:srgbClr val="D3FEEE"/>
              </a:highlight>
              <a:latin typeface="+mn-ea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8AAE508B-F2A8-818B-A45D-65D4444B9F6E}"/>
              </a:ext>
            </a:extLst>
          </p:cNvPr>
          <p:cNvSpPr txBox="1"/>
          <p:nvPr/>
        </p:nvSpPr>
        <p:spPr>
          <a:xfrm>
            <a:off x="6174473" y="4227413"/>
            <a:ext cx="3721100" cy="584775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dirty="0"/>
              <a:t>•</a:t>
            </a:r>
            <a:r>
              <a:rPr lang="ko-KR" altLang="en-US" sz="2800" dirty="0"/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주요코드</a:t>
            </a:r>
            <a:endParaRPr lang="en-US" altLang="ko-KR" sz="2800" b="1" dirty="0">
              <a:highlight>
                <a:srgbClr val="D3FEEE"/>
              </a:highlight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sz="4000" b="0" i="0" u="none" strike="noStrike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A3A26-B7C7-EBAD-2DE7-7DF5FBC1CA5A}"/>
              </a:ext>
            </a:extLst>
          </p:cNvPr>
          <p:cNvSpPr txBox="1"/>
          <p:nvPr/>
        </p:nvSpPr>
        <p:spPr>
          <a:xfrm>
            <a:off x="6174473" y="1444121"/>
            <a:ext cx="1144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설명</a:t>
            </a:r>
            <a:r>
              <a:rPr lang="en-US" altLang="ko-KR" sz="2800" dirty="0">
                <a:latin typeface="+mn-ea"/>
              </a:rPr>
              <a:t>: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dirty="0"/>
              <a:t>지도에 특정 좌표에 마커를 추가합니다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26723-FC61-F835-7FB8-3D7C5804796E}"/>
              </a:ext>
            </a:extLst>
          </p:cNvPr>
          <p:cNvSpPr txBox="1"/>
          <p:nvPr/>
        </p:nvSpPr>
        <p:spPr>
          <a:xfrm>
            <a:off x="6174473" y="169355"/>
            <a:ext cx="11669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6000" dirty="0" err="1">
                <a:solidFill>
                  <a:schemeClr val="bg1"/>
                </a:solidFill>
              </a:rPr>
              <a:t>addMarkerToMap</a:t>
            </a:r>
            <a:r>
              <a:rPr lang="en" altLang="ko-KR" sz="6000" dirty="0">
                <a:solidFill>
                  <a:schemeClr val="bg1"/>
                </a:solidFill>
              </a:rPr>
              <a:t>(</a:t>
            </a:r>
            <a:r>
              <a:rPr lang="en" altLang="ko-KR" sz="6000" dirty="0" err="1">
                <a:solidFill>
                  <a:schemeClr val="bg1"/>
                </a:solidFill>
              </a:rPr>
              <a:t>latLng</a:t>
            </a:r>
            <a:r>
              <a:rPr lang="en" altLang="ko-KR" sz="6000" dirty="0">
                <a:solidFill>
                  <a:schemeClr val="bg1"/>
                </a:solidFill>
              </a:rPr>
              <a:t>, title)</a:t>
            </a:r>
            <a:endParaRPr kumimoji="1" lang="ko-KR" altLang="en-US" sz="5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D3A56-40E5-7381-225C-BC8A86C209D2}"/>
              </a:ext>
            </a:extLst>
          </p:cNvPr>
          <p:cNvSpPr txBox="1"/>
          <p:nvPr/>
        </p:nvSpPr>
        <p:spPr>
          <a:xfrm>
            <a:off x="6174473" y="2352605"/>
            <a:ext cx="952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기능</a:t>
            </a:r>
            <a:r>
              <a:rPr lang="en-US" altLang="ko-KR" sz="2800" dirty="0">
                <a:latin typeface="+mn-ea"/>
              </a:rPr>
              <a:t>: ∙ </a:t>
            </a:r>
            <a:r>
              <a:rPr lang="ko-KR" altLang="en-US" sz="2800" dirty="0"/>
              <a:t>지정된 좌표</a:t>
            </a:r>
            <a:r>
              <a:rPr lang="en-US" altLang="ko-KR" sz="2800" dirty="0"/>
              <a:t>(</a:t>
            </a:r>
            <a:r>
              <a:rPr lang="en" altLang="ko-KR" sz="2800" dirty="0" err="1"/>
              <a:t>latLng</a:t>
            </a:r>
            <a:r>
              <a:rPr lang="en" altLang="ko-KR" sz="2800" dirty="0"/>
              <a:t>)</a:t>
            </a:r>
            <a:r>
              <a:rPr lang="ko-KR" altLang="en-US" sz="2800" dirty="0" err="1"/>
              <a:t>에</a:t>
            </a:r>
            <a:r>
              <a:rPr lang="ko-KR" altLang="en-US" sz="2800" dirty="0"/>
              <a:t> 새 마커를 추가</a:t>
            </a:r>
            <a:r>
              <a:rPr lang="en-US" altLang="ko-KR" sz="2800" dirty="0"/>
              <a:t>.</a:t>
            </a:r>
            <a:r>
              <a:rPr lang="en-US" altLang="ko-KR" sz="2800" dirty="0">
                <a:latin typeface="+mn-ea"/>
              </a:rPr>
              <a:t>		               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A8E95-A075-4569-C34E-FDB33CAC1104}"/>
              </a:ext>
            </a:extLst>
          </p:cNvPr>
          <p:cNvSpPr txBox="1"/>
          <p:nvPr/>
        </p:nvSpPr>
        <p:spPr>
          <a:xfrm>
            <a:off x="7374513" y="2981961"/>
            <a:ext cx="10469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∙ </a:t>
            </a:r>
            <a:r>
              <a:rPr lang="ko-KR" altLang="en-US" sz="2800" dirty="0"/>
              <a:t>기존 추천 마커가 있으면 삭제하고 새로운 마커를 설정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8858ED-A2F3-E707-24E3-79AB7837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958" y="4608327"/>
            <a:ext cx="10824394" cy="53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6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F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8A0F2-160B-B1B9-FBFB-E4894F53C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6CD4A1-F445-7835-291D-34A13CC6ED4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C3309D8-D25F-E1A9-6A29-580FCC75C53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CCC1130-9DD0-63C5-AD3B-86EC4284A4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A742236-9926-804D-5617-AC6C011EF3CE}"/>
              </a:ext>
            </a:extLst>
          </p:cNvPr>
          <p:cNvSpPr txBox="1"/>
          <p:nvPr/>
        </p:nvSpPr>
        <p:spPr>
          <a:xfrm>
            <a:off x="673100" y="951909"/>
            <a:ext cx="4635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200" dirty="0">
                <a:solidFill>
                  <a:srgbClr val="47CF7D"/>
                </a:solidFill>
                <a:latin typeface="Gmarket Sans Bold"/>
              </a:rPr>
              <a:t>프로젝트 개요</a:t>
            </a:r>
            <a:endParaRPr lang="en-US" sz="5200" b="0" i="0" u="none" strike="noStrike" dirty="0">
              <a:solidFill>
                <a:srgbClr val="47CF7D"/>
              </a:solidFill>
              <a:latin typeface="Gmarket Sans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9367ED6-8FDC-AE89-A407-56059103AEB5}"/>
              </a:ext>
            </a:extLst>
          </p:cNvPr>
          <p:cNvSpPr txBox="1"/>
          <p:nvPr/>
        </p:nvSpPr>
        <p:spPr>
          <a:xfrm>
            <a:off x="673100" y="9321800"/>
            <a:ext cx="482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SpoqaHanSans-Bold"/>
              </a:rPr>
              <a:t>02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011CB6-DBB7-F55D-2744-F35AD9FFCBFE}"/>
              </a:ext>
            </a:extLst>
          </p:cNvPr>
          <p:cNvGrpSpPr/>
          <p:nvPr/>
        </p:nvGrpSpPr>
        <p:grpSpPr>
          <a:xfrm>
            <a:off x="-33429" y="-12700"/>
            <a:ext cx="5770871" cy="10312400"/>
            <a:chOff x="-667767" y="-575635"/>
            <a:chExt cx="5770871" cy="103124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6CD0623D-2319-8F6B-BBB8-E7B5D298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67767" y="-575635"/>
              <a:ext cx="5753099" cy="10312400"/>
            </a:xfrm>
            <a:prstGeom prst="rect">
              <a:avLst/>
            </a:prstGeom>
          </p:spPr>
        </p:pic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4454FA82-2841-D60B-4BB9-B2D314E18C15}"/>
                </a:ext>
              </a:extLst>
            </p:cNvPr>
            <p:cNvSpPr txBox="1"/>
            <p:nvPr/>
          </p:nvSpPr>
          <p:spPr>
            <a:xfrm>
              <a:off x="-649995" y="2013392"/>
              <a:ext cx="5753099" cy="2032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4164"/>
                </a:lnSpc>
              </a:pPr>
              <a:r>
                <a:rPr lang="ko-KR" altLang="en-US" sz="6600" spc="-600" dirty="0">
                  <a:solidFill>
                    <a:srgbClr val="FFFFFF"/>
                  </a:solidFill>
                  <a:latin typeface="NanumSquare ExtraBold"/>
                </a:rPr>
                <a:t>주요 코드 </a:t>
              </a:r>
              <a:r>
                <a:rPr lang="en-US" altLang="ko-KR" sz="6600" spc="-600" dirty="0">
                  <a:solidFill>
                    <a:srgbClr val="FFFFFF"/>
                  </a:solidFill>
                  <a:latin typeface="NanumSquare ExtraBold"/>
                </a:rPr>
                <a:t>5</a:t>
              </a:r>
            </a:p>
          </p:txBody>
        </p:sp>
        <p:pic>
          <p:nvPicPr>
            <p:cNvPr id="36" name="Picture 15">
              <a:extLst>
                <a:ext uri="{FF2B5EF4-FFF2-40B4-BE49-F238E27FC236}">
                  <a16:creationId xmlns:a16="http://schemas.microsoft.com/office/drawing/2014/main" id="{FCBAB36A-C701-3CA2-18F7-BA5DA0CF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57" y="5647365"/>
              <a:ext cx="1562100" cy="1943100"/>
            </a:xfrm>
            <a:prstGeom prst="rect">
              <a:avLst/>
            </a:prstGeom>
          </p:spPr>
        </p:pic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C3F78CC6-AE78-706B-52CD-74FE051B5ADC}"/>
              </a:ext>
            </a:extLst>
          </p:cNvPr>
          <p:cNvSpPr txBox="1"/>
          <p:nvPr/>
        </p:nvSpPr>
        <p:spPr>
          <a:xfrm>
            <a:off x="8700597" y="6455439"/>
            <a:ext cx="372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47CF7D"/>
                </a:solidFill>
                <a:latin typeface="Gmarket Sans Bold"/>
              </a:rPr>
              <a:t>Standard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FE1AAFB-7D05-4B6E-9C56-64D023C66AE9}"/>
              </a:ext>
            </a:extLst>
          </p:cNvPr>
          <p:cNvSpPr txBox="1"/>
          <p:nvPr/>
        </p:nvSpPr>
        <p:spPr>
          <a:xfrm>
            <a:off x="6419714" y="1249459"/>
            <a:ext cx="9570335" cy="984251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3000" b="0" i="0" u="none" strike="noStrike" dirty="0">
              <a:highlight>
                <a:srgbClr val="D3FEEE"/>
              </a:highlight>
              <a:latin typeface="+mn-ea"/>
            </a:endParaRP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630A4D0F-D449-E4D9-AC2A-C07CD0E478DA}"/>
              </a:ext>
            </a:extLst>
          </p:cNvPr>
          <p:cNvSpPr txBox="1"/>
          <p:nvPr/>
        </p:nvSpPr>
        <p:spPr>
          <a:xfrm>
            <a:off x="6174473" y="4227413"/>
            <a:ext cx="3721100" cy="584775"/>
          </a:xfrm>
          <a:prstGeom prst="rect">
            <a:avLst/>
          </a:prstGeom>
          <a:noFill/>
        </p:spPr>
        <p:txBody>
          <a:bodyPr lIns="0" tIns="0" rIns="0" bIns="0" rtlCol="0" anchor="ctr"/>
          <a:lstStyle/>
          <a:p>
            <a:r>
              <a:rPr kumimoji="1"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dirty="0"/>
              <a:t>•</a:t>
            </a:r>
            <a:r>
              <a:rPr lang="ko-KR" altLang="en-US" sz="2800" dirty="0"/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주요코드</a:t>
            </a:r>
            <a:endParaRPr lang="en-US" altLang="ko-KR" sz="2800" b="1" dirty="0">
              <a:highlight>
                <a:srgbClr val="D3FEEE"/>
              </a:highlight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lvl="0" algn="l">
              <a:lnSpc>
                <a:spcPct val="124499"/>
              </a:lnSpc>
            </a:pPr>
            <a:endParaRPr lang="en-US" sz="4000" b="0" i="0" u="none" strike="noStrike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5DB6CA-2403-31D9-23C7-D6CA39006926}"/>
              </a:ext>
            </a:extLst>
          </p:cNvPr>
          <p:cNvSpPr txBox="1"/>
          <p:nvPr/>
        </p:nvSpPr>
        <p:spPr>
          <a:xfrm>
            <a:off x="6174473" y="1444121"/>
            <a:ext cx="1144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설명</a:t>
            </a:r>
            <a:r>
              <a:rPr lang="en-US" altLang="ko-KR" sz="2800" dirty="0">
                <a:latin typeface="+mn-ea"/>
              </a:rPr>
              <a:t>: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dirty="0"/>
              <a:t>교통 정보 레이어를 활성화하거나 비활성화합니다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D2B62-A1DB-77B3-2982-7DE54BEB46B8}"/>
              </a:ext>
            </a:extLst>
          </p:cNvPr>
          <p:cNvSpPr txBox="1"/>
          <p:nvPr/>
        </p:nvSpPr>
        <p:spPr>
          <a:xfrm>
            <a:off x="6174473" y="190055"/>
            <a:ext cx="11669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  </a:t>
            </a:r>
            <a:r>
              <a:rPr lang="en" altLang="ko-KR" sz="6000" dirty="0" err="1">
                <a:solidFill>
                  <a:schemeClr val="bg1"/>
                </a:solidFill>
              </a:rPr>
              <a:t>TrafficLayer</a:t>
            </a:r>
            <a:r>
              <a:rPr lang="en" altLang="ko-KR" sz="6000" dirty="0">
                <a:solidFill>
                  <a:schemeClr val="bg1"/>
                </a:solidFill>
              </a:rPr>
              <a:t>()</a:t>
            </a:r>
            <a:endParaRPr kumimoji="1" lang="ko-KR" altLang="en-US" sz="5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73174A-CF32-4611-D2A5-B864135C2139}"/>
              </a:ext>
            </a:extLst>
          </p:cNvPr>
          <p:cNvSpPr txBox="1"/>
          <p:nvPr/>
        </p:nvSpPr>
        <p:spPr>
          <a:xfrm>
            <a:off x="6174473" y="2352605"/>
            <a:ext cx="952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•</a:t>
            </a:r>
            <a:r>
              <a:rPr lang="ko-KR" altLang="en-US" sz="2800" dirty="0">
                <a:latin typeface="+mn-ea"/>
              </a:rPr>
              <a:t> </a:t>
            </a:r>
            <a:r>
              <a:rPr lang="ko-KR" altLang="en-US" sz="2800" b="1" dirty="0">
                <a:highlight>
                  <a:srgbClr val="D3FEEE"/>
                </a:highlight>
                <a:latin typeface="+mn-ea"/>
              </a:rPr>
              <a:t>기능</a:t>
            </a:r>
            <a:r>
              <a:rPr lang="en-US" altLang="ko-KR" sz="2800" dirty="0">
                <a:latin typeface="+mn-ea"/>
              </a:rPr>
              <a:t>: ∙ </a:t>
            </a:r>
            <a:r>
              <a:rPr lang="ko-KR" altLang="en-US" sz="2800" dirty="0"/>
              <a:t>교통 정보 상태를 </a:t>
            </a:r>
            <a:r>
              <a:rPr lang="ko-KR" altLang="en-US" sz="2800" dirty="0" err="1"/>
              <a:t>토글</a:t>
            </a:r>
            <a:r>
              <a:rPr lang="en-US" altLang="ko-KR" sz="2800" dirty="0"/>
              <a:t>(</a:t>
            </a:r>
            <a:r>
              <a:rPr lang="en" altLang="ko-KR" sz="2800" dirty="0"/>
              <a:t>on/off).</a:t>
            </a:r>
            <a:r>
              <a:rPr lang="en-US" altLang="ko-KR" sz="2800" dirty="0">
                <a:latin typeface="+mn-ea"/>
              </a:rPr>
              <a:t>	               </a:t>
            </a:r>
            <a:endParaRPr kumimoji="1" lang="ko-KR" altLang="en-US" sz="2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74899-C3DF-4924-A713-9399B61BCA5E}"/>
              </a:ext>
            </a:extLst>
          </p:cNvPr>
          <p:cNvSpPr txBox="1"/>
          <p:nvPr/>
        </p:nvSpPr>
        <p:spPr>
          <a:xfrm>
            <a:off x="7374513" y="2981961"/>
            <a:ext cx="10469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∙ </a:t>
            </a:r>
            <a:r>
              <a:rPr lang="en" altLang="ko-KR" sz="2800" dirty="0" err="1"/>
              <a:t>TrafficLayer</a:t>
            </a:r>
            <a:r>
              <a:rPr lang="en" altLang="ko-KR" sz="2800" dirty="0"/>
              <a:t> </a:t>
            </a:r>
            <a:r>
              <a:rPr lang="ko-KR" altLang="en-US" sz="2800" dirty="0"/>
              <a:t>객체를 지도에 추가하거나 제거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33431B-9A2C-B2A8-FAEB-275E2E72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95" y="5563376"/>
            <a:ext cx="10638381" cy="45977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C51EEA6-2DE9-4FA3-7DC4-4346D9542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495" y="4317708"/>
            <a:ext cx="10638380" cy="124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6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spAutoFit/>
      </a:bodyPr>
      <a:lstStyle>
        <a:defPPr algn="l">
          <a:lnSpc>
            <a:spcPts val="1350"/>
          </a:lnSpc>
          <a:defRPr sz="2400" b="0" dirty="0" smtClean="0">
            <a:solidFill>
              <a:srgbClr val="569CD6"/>
            </a:solidFill>
            <a:effectLst/>
            <a:latin typeface="+mn-ea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5611</TotalTime>
  <Words>768</Words>
  <Application>Microsoft Macintosh PowerPoint</Application>
  <PresentationFormat>사용자 지정</PresentationFormat>
  <Paragraphs>129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Calibri</vt:lpstr>
      <vt:lpstr>맑은 고딕</vt:lpstr>
      <vt:lpstr>SpoqaHanSans-Light</vt:lpstr>
      <vt:lpstr>Gmarket Sans Medium</vt:lpstr>
      <vt:lpstr>Arial</vt:lpstr>
      <vt:lpstr>SpoqaHanSans-Bold</vt:lpstr>
      <vt:lpstr>Gmarket Sans Bold</vt:lpstr>
      <vt:lpstr>NanumSquare ExtraBold</vt:lpstr>
      <vt:lpstr>NanumGothic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이용민</cp:lastModifiedBy>
  <cp:revision>189</cp:revision>
  <dcterms:created xsi:type="dcterms:W3CDTF">2006-08-16T00:00:00Z</dcterms:created>
  <dcterms:modified xsi:type="dcterms:W3CDTF">2024-12-19T02:35:18Z</dcterms:modified>
</cp:coreProperties>
</file>